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7" r:id="rId4"/>
    <p:sldId id="259" r:id="rId5"/>
    <p:sldId id="286" r:id="rId6"/>
    <p:sldId id="306" r:id="rId7"/>
    <p:sldId id="266" r:id="rId8"/>
    <p:sldId id="300" r:id="rId9"/>
    <p:sldId id="303" r:id="rId10"/>
    <p:sldId id="260" r:id="rId11"/>
    <p:sldId id="304" r:id="rId12"/>
    <p:sldId id="287" r:id="rId13"/>
    <p:sldId id="263" r:id="rId14"/>
    <p:sldId id="313" r:id="rId15"/>
    <p:sldId id="299" r:id="rId16"/>
    <p:sldId id="269" r:id="rId17"/>
    <p:sldId id="318" r:id="rId18"/>
    <p:sldId id="314" r:id="rId19"/>
    <p:sldId id="296" r:id="rId20"/>
    <p:sldId id="315" r:id="rId21"/>
    <p:sldId id="297" r:id="rId22"/>
    <p:sldId id="316" r:id="rId23"/>
    <p:sldId id="298" r:id="rId24"/>
    <p:sldId id="317" r:id="rId25"/>
    <p:sldId id="270" r:id="rId26"/>
    <p:sldId id="271" r:id="rId27"/>
    <p:sldId id="295" r:id="rId28"/>
    <p:sldId id="274" r:id="rId29"/>
    <p:sldId id="308" r:id="rId30"/>
    <p:sldId id="277" r:id="rId31"/>
    <p:sldId id="312" r:id="rId32"/>
    <p:sldId id="279" r:id="rId33"/>
    <p:sldId id="319" r:id="rId34"/>
    <p:sldId id="320" r:id="rId35"/>
    <p:sldId id="267" r:id="rId36"/>
    <p:sldId id="321" r:id="rId37"/>
    <p:sldId id="292" r:id="rId38"/>
    <p:sldId id="323" r:id="rId39"/>
    <p:sldId id="309" r:id="rId40"/>
    <p:sldId id="310" r:id="rId41"/>
    <p:sldId id="311" r:id="rId42"/>
    <p:sldId id="29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B3B6BC-5492-4F26-A60C-BDFF61C6D2D3}">
          <p14:sldIdLst>
            <p14:sldId id="256"/>
          </p14:sldIdLst>
        </p14:section>
        <p14:section name="problem" id="{D31EED01-D421-4FD5-96F8-3F66E332413C}">
          <p14:sldIdLst>
            <p14:sldId id="258"/>
            <p14:sldId id="257"/>
            <p14:sldId id="259"/>
            <p14:sldId id="286"/>
            <p14:sldId id="306"/>
            <p14:sldId id="266"/>
            <p14:sldId id="300"/>
            <p14:sldId id="303"/>
            <p14:sldId id="260"/>
            <p14:sldId id="304"/>
            <p14:sldId id="287"/>
          </p14:sldIdLst>
        </p14:section>
        <p14:section name="graph" id="{71F244EF-F773-4FE4-AFD5-3514FE22053A}">
          <p14:sldIdLst>
            <p14:sldId id="263"/>
            <p14:sldId id="313"/>
            <p14:sldId id="299"/>
            <p14:sldId id="269"/>
            <p14:sldId id="318"/>
            <p14:sldId id="314"/>
            <p14:sldId id="296"/>
            <p14:sldId id="315"/>
            <p14:sldId id="297"/>
            <p14:sldId id="316"/>
            <p14:sldId id="298"/>
            <p14:sldId id="317"/>
            <p14:sldId id="270"/>
            <p14:sldId id="271"/>
            <p14:sldId id="295"/>
            <p14:sldId id="274"/>
            <p14:sldId id="308"/>
            <p14:sldId id="277"/>
            <p14:sldId id="312"/>
          </p14:sldIdLst>
        </p14:section>
        <p14:section name="isomorph &lt;&lt; expand" id="{028CAA5D-2F76-4515-9DCD-F182F47DE170}">
          <p14:sldIdLst>
            <p14:sldId id="279"/>
            <p14:sldId id="319"/>
            <p14:sldId id="320"/>
            <p14:sldId id="267"/>
            <p14:sldId id="321"/>
          </p14:sldIdLst>
        </p14:section>
        <p14:section name="Redrawing the boundaries" id="{9CE0A1CA-C1F6-42D1-83A8-2B30D6FF810B}">
          <p14:sldIdLst>
            <p14:sldId id="292"/>
            <p14:sldId id="323"/>
          </p14:sldIdLst>
        </p14:section>
        <p14:section name="Reflections &amp; Conclusions" id="{E7989F15-DD8F-47B6-82F1-AE39D28E16F6}">
          <p14:sldIdLst>
            <p14:sldId id="309"/>
            <p14:sldId id="310"/>
            <p14:sldId id="311"/>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6410" autoAdjust="0"/>
  </p:normalViewPr>
  <p:slideViewPr>
    <p:cSldViewPr snapToGrid="0">
      <p:cViewPr varScale="1">
        <p:scale>
          <a:sx n="171" d="100"/>
          <a:sy n="171" d="100"/>
        </p:scale>
        <p:origin x="1138" y="125"/>
      </p:cViewPr>
      <p:guideLst/>
    </p:cSldViewPr>
  </p:slideViewPr>
  <p:outlineViewPr>
    <p:cViewPr>
      <p:scale>
        <a:sx n="33" d="100"/>
        <a:sy n="33" d="100"/>
      </p:scale>
      <p:origin x="0" y="-9658"/>
    </p:cViewPr>
  </p:outlineViewPr>
  <p:notesTextViewPr>
    <p:cViewPr>
      <p:scale>
        <a:sx n="3" d="2"/>
        <a:sy n="3" d="2"/>
      </p:scale>
      <p:origin x="0" y="0"/>
    </p:cViewPr>
  </p:notesTextViewPr>
  <p:sorterViewPr>
    <p:cViewPr varScale="1">
      <p:scale>
        <a:sx n="1" d="1"/>
        <a:sy n="1" d="1"/>
      </p:scale>
      <p:origin x="0" y="-46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7EB02-E45F-404F-BD87-0D11FE3048B5}" type="doc">
      <dgm:prSet loTypeId="urn:microsoft.com/office/officeart/2005/8/layout/gear1" loCatId="cycle" qsTypeId="urn:microsoft.com/office/officeart/2005/8/quickstyle/simple1" qsCatId="simple" csTypeId="urn:microsoft.com/office/officeart/2005/8/colors/accent1_2" csCatId="accent1" phldr="1"/>
      <dgm:spPr/>
    </dgm:pt>
    <dgm:pt modelId="{005E3E7F-7FE8-46FF-8755-A2428241162A}">
      <dgm:prSet phldrT="[Text]" custT="1"/>
      <dgm:spPr/>
      <dgm:t>
        <a:bodyPr/>
        <a:lstStyle/>
        <a:p>
          <a:r>
            <a:rPr lang="en-GB" sz="1700" dirty="0"/>
            <a:t>Text, Numbers, Dates...</a:t>
          </a:r>
        </a:p>
        <a:p>
          <a:r>
            <a:rPr lang="en-GB" sz="4000" dirty="0"/>
            <a:t>Data </a:t>
          </a:r>
        </a:p>
      </dgm:t>
    </dgm:pt>
    <dgm:pt modelId="{320D6E01-3B4C-427C-8F92-ACF918603342}" type="parTrans" cxnId="{A49FE8FA-41CC-4C38-925E-EEA46BCBCED1}">
      <dgm:prSet/>
      <dgm:spPr/>
      <dgm:t>
        <a:bodyPr/>
        <a:lstStyle/>
        <a:p>
          <a:endParaRPr lang="en-GB"/>
        </a:p>
      </dgm:t>
    </dgm:pt>
    <dgm:pt modelId="{26171589-0CDF-4F9D-B89E-748425B69F19}" type="sibTrans" cxnId="{A49FE8FA-41CC-4C38-925E-EEA46BCBCED1}">
      <dgm:prSet/>
      <dgm:spPr/>
      <dgm:t>
        <a:bodyPr/>
        <a:lstStyle/>
        <a:p>
          <a:endParaRPr lang="en-GB"/>
        </a:p>
      </dgm:t>
    </dgm:pt>
    <dgm:pt modelId="{3681CB36-5609-42D1-8C59-4914A2C4221A}">
      <dgm:prSet/>
      <dgm:spPr/>
      <dgm:t>
        <a:bodyPr/>
        <a:lstStyle/>
        <a:p>
          <a:r>
            <a:rPr lang="en-GB" dirty="0"/>
            <a:t>Maths, Formula…</a:t>
          </a:r>
        </a:p>
        <a:p>
          <a:r>
            <a:rPr lang="en-GB" b="1" dirty="0"/>
            <a:t>Data Manipulation </a:t>
          </a:r>
        </a:p>
      </dgm:t>
    </dgm:pt>
    <dgm:pt modelId="{70CFB253-7FF8-4414-944D-C87E1C08B310}" type="parTrans" cxnId="{86A5DCB4-8AED-4168-932C-0FF730174D84}">
      <dgm:prSet/>
      <dgm:spPr/>
      <dgm:t>
        <a:bodyPr/>
        <a:lstStyle/>
        <a:p>
          <a:endParaRPr lang="en-GB"/>
        </a:p>
      </dgm:t>
    </dgm:pt>
    <dgm:pt modelId="{C60B104B-EA15-4821-BBDD-DC24E14EAB3E}" type="sibTrans" cxnId="{86A5DCB4-8AED-4168-932C-0FF730174D84}">
      <dgm:prSet/>
      <dgm:spPr/>
      <dgm:t>
        <a:bodyPr/>
        <a:lstStyle/>
        <a:p>
          <a:endParaRPr lang="en-GB"/>
        </a:p>
      </dgm:t>
    </dgm:pt>
    <dgm:pt modelId="{36D0B69A-9810-42A7-A9F3-362B511D50F4}" type="pres">
      <dgm:prSet presAssocID="{A2B7EB02-E45F-404F-BD87-0D11FE3048B5}" presName="composite" presStyleCnt="0">
        <dgm:presLayoutVars>
          <dgm:chMax val="3"/>
          <dgm:animLvl val="lvl"/>
          <dgm:resizeHandles val="exact"/>
        </dgm:presLayoutVars>
      </dgm:prSet>
      <dgm:spPr/>
    </dgm:pt>
    <dgm:pt modelId="{BF3B7491-8BA4-4E30-9DBF-6029B0B7A1EE}" type="pres">
      <dgm:prSet presAssocID="{005E3E7F-7FE8-46FF-8755-A2428241162A}" presName="gear1" presStyleLbl="node1" presStyleIdx="0" presStyleCnt="2">
        <dgm:presLayoutVars>
          <dgm:chMax val="1"/>
          <dgm:bulletEnabled val="1"/>
        </dgm:presLayoutVars>
      </dgm:prSet>
      <dgm:spPr/>
    </dgm:pt>
    <dgm:pt modelId="{3F8A5891-5021-4C68-B623-6F2C986B6263}" type="pres">
      <dgm:prSet presAssocID="{005E3E7F-7FE8-46FF-8755-A2428241162A}" presName="gear1srcNode" presStyleLbl="node1" presStyleIdx="0" presStyleCnt="2"/>
      <dgm:spPr/>
    </dgm:pt>
    <dgm:pt modelId="{075CF60C-3C59-4499-B616-A8F5BBE930B4}" type="pres">
      <dgm:prSet presAssocID="{005E3E7F-7FE8-46FF-8755-A2428241162A}" presName="gear1dstNode" presStyleLbl="node1" presStyleIdx="0" presStyleCnt="2"/>
      <dgm:spPr/>
    </dgm:pt>
    <dgm:pt modelId="{6974D6A7-40A4-48C3-9D80-36086367E874}" type="pres">
      <dgm:prSet presAssocID="{3681CB36-5609-42D1-8C59-4914A2C4221A}" presName="gear2" presStyleLbl="node1" presStyleIdx="1" presStyleCnt="2">
        <dgm:presLayoutVars>
          <dgm:chMax val="1"/>
          <dgm:bulletEnabled val="1"/>
        </dgm:presLayoutVars>
      </dgm:prSet>
      <dgm:spPr/>
    </dgm:pt>
    <dgm:pt modelId="{16C846D5-F1A2-4126-A560-3BF08E631DE6}" type="pres">
      <dgm:prSet presAssocID="{3681CB36-5609-42D1-8C59-4914A2C4221A}" presName="gear2srcNode" presStyleLbl="node1" presStyleIdx="1" presStyleCnt="2"/>
      <dgm:spPr/>
    </dgm:pt>
    <dgm:pt modelId="{B45142B2-A12B-4ACC-AC85-3A545926E41A}" type="pres">
      <dgm:prSet presAssocID="{3681CB36-5609-42D1-8C59-4914A2C4221A}" presName="gear2dstNode" presStyleLbl="node1" presStyleIdx="1" presStyleCnt="2"/>
      <dgm:spPr/>
    </dgm:pt>
    <dgm:pt modelId="{CF4C6D67-B5D6-4988-8F3B-DE1455FBDCF0}" type="pres">
      <dgm:prSet presAssocID="{26171589-0CDF-4F9D-B89E-748425B69F19}" presName="connector1" presStyleLbl="sibTrans2D1" presStyleIdx="0" presStyleCnt="2"/>
      <dgm:spPr/>
    </dgm:pt>
    <dgm:pt modelId="{EB0B7B22-5C36-42BF-805A-C9AFB700493D}" type="pres">
      <dgm:prSet presAssocID="{C60B104B-EA15-4821-BBDD-DC24E14EAB3E}" presName="connector2" presStyleLbl="sibTrans2D1" presStyleIdx="1" presStyleCnt="2"/>
      <dgm:spPr/>
    </dgm:pt>
  </dgm:ptLst>
  <dgm:cxnLst>
    <dgm:cxn modelId="{72706416-7CD8-43DE-8608-BDCB9196E20D}" type="presOf" srcId="{005E3E7F-7FE8-46FF-8755-A2428241162A}" destId="{075CF60C-3C59-4499-B616-A8F5BBE930B4}" srcOrd="2" destOrd="0" presId="urn:microsoft.com/office/officeart/2005/8/layout/gear1"/>
    <dgm:cxn modelId="{09BDFC27-7E00-41E6-83DC-29B37C116C94}" type="presOf" srcId="{A2B7EB02-E45F-404F-BD87-0D11FE3048B5}" destId="{36D0B69A-9810-42A7-A9F3-362B511D50F4}" srcOrd="0" destOrd="0" presId="urn:microsoft.com/office/officeart/2005/8/layout/gear1"/>
    <dgm:cxn modelId="{89EF072D-EFF6-4F0B-BDB0-34890125DD19}" type="presOf" srcId="{3681CB36-5609-42D1-8C59-4914A2C4221A}" destId="{B45142B2-A12B-4ACC-AC85-3A545926E41A}" srcOrd="2" destOrd="0" presId="urn:microsoft.com/office/officeart/2005/8/layout/gear1"/>
    <dgm:cxn modelId="{CC94F039-54C4-48B2-A638-0022848FFB9B}" type="presOf" srcId="{C60B104B-EA15-4821-BBDD-DC24E14EAB3E}" destId="{EB0B7B22-5C36-42BF-805A-C9AFB700493D}" srcOrd="0" destOrd="0" presId="urn:microsoft.com/office/officeart/2005/8/layout/gear1"/>
    <dgm:cxn modelId="{5EC7D547-FF17-46E0-92F6-F0B4C52E6C67}" type="presOf" srcId="{3681CB36-5609-42D1-8C59-4914A2C4221A}" destId="{16C846D5-F1A2-4126-A560-3BF08E631DE6}" srcOrd="1" destOrd="0" presId="urn:microsoft.com/office/officeart/2005/8/layout/gear1"/>
    <dgm:cxn modelId="{D8CF728A-6DA6-4E9F-A561-32E4D15595EF}" type="presOf" srcId="{26171589-0CDF-4F9D-B89E-748425B69F19}" destId="{CF4C6D67-B5D6-4988-8F3B-DE1455FBDCF0}" srcOrd="0" destOrd="0" presId="urn:microsoft.com/office/officeart/2005/8/layout/gear1"/>
    <dgm:cxn modelId="{86A5DCB4-8AED-4168-932C-0FF730174D84}" srcId="{A2B7EB02-E45F-404F-BD87-0D11FE3048B5}" destId="{3681CB36-5609-42D1-8C59-4914A2C4221A}" srcOrd="1" destOrd="0" parTransId="{70CFB253-7FF8-4414-944D-C87E1C08B310}" sibTransId="{C60B104B-EA15-4821-BBDD-DC24E14EAB3E}"/>
    <dgm:cxn modelId="{1CFC81CA-D0F1-4385-9949-49DDD76ADFC4}" type="presOf" srcId="{3681CB36-5609-42D1-8C59-4914A2C4221A}" destId="{6974D6A7-40A4-48C3-9D80-36086367E874}" srcOrd="0" destOrd="0" presId="urn:microsoft.com/office/officeart/2005/8/layout/gear1"/>
    <dgm:cxn modelId="{A49FE8FA-41CC-4C38-925E-EEA46BCBCED1}" srcId="{A2B7EB02-E45F-404F-BD87-0D11FE3048B5}" destId="{005E3E7F-7FE8-46FF-8755-A2428241162A}" srcOrd="0" destOrd="0" parTransId="{320D6E01-3B4C-427C-8F92-ACF918603342}" sibTransId="{26171589-0CDF-4F9D-B89E-748425B69F19}"/>
    <dgm:cxn modelId="{90E3E9FE-0108-4990-B188-83A3B3C6306F}" type="presOf" srcId="{005E3E7F-7FE8-46FF-8755-A2428241162A}" destId="{3F8A5891-5021-4C68-B623-6F2C986B6263}" srcOrd="1" destOrd="0" presId="urn:microsoft.com/office/officeart/2005/8/layout/gear1"/>
    <dgm:cxn modelId="{D27A03FF-6924-407B-9F59-1BA42D6BA7F5}" type="presOf" srcId="{005E3E7F-7FE8-46FF-8755-A2428241162A}" destId="{BF3B7491-8BA4-4E30-9DBF-6029B0B7A1EE}" srcOrd="0" destOrd="0" presId="urn:microsoft.com/office/officeart/2005/8/layout/gear1"/>
    <dgm:cxn modelId="{FD8E1643-783B-4D14-8FD7-BFE07CE52D65}" type="presParOf" srcId="{36D0B69A-9810-42A7-A9F3-362B511D50F4}" destId="{BF3B7491-8BA4-4E30-9DBF-6029B0B7A1EE}" srcOrd="0" destOrd="0" presId="urn:microsoft.com/office/officeart/2005/8/layout/gear1"/>
    <dgm:cxn modelId="{EA4AF3EC-5394-43A0-92C4-CF3B426D0AD3}" type="presParOf" srcId="{36D0B69A-9810-42A7-A9F3-362B511D50F4}" destId="{3F8A5891-5021-4C68-B623-6F2C986B6263}" srcOrd="1" destOrd="0" presId="urn:microsoft.com/office/officeart/2005/8/layout/gear1"/>
    <dgm:cxn modelId="{D56107BB-36A6-42E3-AEC4-EB548A3F48A0}" type="presParOf" srcId="{36D0B69A-9810-42A7-A9F3-362B511D50F4}" destId="{075CF60C-3C59-4499-B616-A8F5BBE930B4}" srcOrd="2" destOrd="0" presId="urn:microsoft.com/office/officeart/2005/8/layout/gear1"/>
    <dgm:cxn modelId="{7073D885-BD2D-4DCA-9B15-FB75AD65F8A5}" type="presParOf" srcId="{36D0B69A-9810-42A7-A9F3-362B511D50F4}" destId="{6974D6A7-40A4-48C3-9D80-36086367E874}" srcOrd="3" destOrd="0" presId="urn:microsoft.com/office/officeart/2005/8/layout/gear1"/>
    <dgm:cxn modelId="{7E6D42C6-01D4-4D4B-8FD2-2FC5DA5E7C2C}" type="presParOf" srcId="{36D0B69A-9810-42A7-A9F3-362B511D50F4}" destId="{16C846D5-F1A2-4126-A560-3BF08E631DE6}" srcOrd="4" destOrd="0" presId="urn:microsoft.com/office/officeart/2005/8/layout/gear1"/>
    <dgm:cxn modelId="{45BA8866-FC80-4208-92E7-AB797B06E99B}" type="presParOf" srcId="{36D0B69A-9810-42A7-A9F3-362B511D50F4}" destId="{B45142B2-A12B-4ACC-AC85-3A545926E41A}" srcOrd="5" destOrd="0" presId="urn:microsoft.com/office/officeart/2005/8/layout/gear1"/>
    <dgm:cxn modelId="{F41A10CC-3324-462C-B237-D49EFBE770DB}" type="presParOf" srcId="{36D0B69A-9810-42A7-A9F3-362B511D50F4}" destId="{CF4C6D67-B5D6-4988-8F3B-DE1455FBDCF0}" srcOrd="6" destOrd="0" presId="urn:microsoft.com/office/officeart/2005/8/layout/gear1"/>
    <dgm:cxn modelId="{01FB74FD-54C0-4034-B8E1-E262701F84BB}" type="presParOf" srcId="{36D0B69A-9810-42A7-A9F3-362B511D50F4}" destId="{EB0B7B22-5C36-42BF-805A-C9AFB700493D}"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B7491-8BA4-4E30-9DBF-6029B0B7A1EE}">
      <dsp:nvSpPr>
        <dsp:cNvPr id="0" name=""/>
        <dsp:cNvSpPr/>
      </dsp:nvSpPr>
      <dsp:spPr>
        <a:xfrm>
          <a:off x="5795289" y="2224668"/>
          <a:ext cx="3495907" cy="3495907"/>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Text, Numbers, Dates...</a:t>
          </a:r>
        </a:p>
        <a:p>
          <a:pPr marL="0" lvl="0" indent="0" algn="ctr" defTabSz="755650">
            <a:lnSpc>
              <a:spcPct val="90000"/>
            </a:lnSpc>
            <a:spcBef>
              <a:spcPct val="0"/>
            </a:spcBef>
            <a:spcAft>
              <a:spcPct val="35000"/>
            </a:spcAft>
            <a:buNone/>
          </a:pPr>
          <a:r>
            <a:rPr lang="en-GB" sz="4000" kern="1200" dirty="0"/>
            <a:t>Data </a:t>
          </a:r>
        </a:p>
      </dsp:txBody>
      <dsp:txXfrm>
        <a:off x="6498122" y="3043568"/>
        <a:ext cx="2090241" cy="1796968"/>
      </dsp:txXfrm>
    </dsp:sp>
    <dsp:sp modelId="{6974D6A7-40A4-48C3-9D80-36086367E874}">
      <dsp:nvSpPr>
        <dsp:cNvPr id="0" name=""/>
        <dsp:cNvSpPr/>
      </dsp:nvSpPr>
      <dsp:spPr>
        <a:xfrm>
          <a:off x="3761306" y="1398362"/>
          <a:ext cx="2542478" cy="254247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GB" sz="1700" kern="1200" dirty="0"/>
            <a:t>Maths, Formula…</a:t>
          </a:r>
        </a:p>
        <a:p>
          <a:pPr marL="0" lvl="0" indent="0" algn="ctr" defTabSz="755650">
            <a:lnSpc>
              <a:spcPct val="90000"/>
            </a:lnSpc>
            <a:spcBef>
              <a:spcPct val="0"/>
            </a:spcBef>
            <a:spcAft>
              <a:spcPct val="35000"/>
            </a:spcAft>
            <a:buNone/>
          </a:pPr>
          <a:r>
            <a:rPr lang="en-GB" sz="1700" b="1" kern="1200" dirty="0"/>
            <a:t>Data Manipulation </a:t>
          </a:r>
        </a:p>
      </dsp:txBody>
      <dsp:txXfrm>
        <a:off x="4401382" y="2042307"/>
        <a:ext cx="1262326" cy="1254588"/>
      </dsp:txXfrm>
    </dsp:sp>
    <dsp:sp modelId="{CF4C6D67-B5D6-4988-8F3B-DE1455FBDCF0}">
      <dsp:nvSpPr>
        <dsp:cNvPr id="0" name=""/>
        <dsp:cNvSpPr/>
      </dsp:nvSpPr>
      <dsp:spPr>
        <a:xfrm>
          <a:off x="6028961" y="1590968"/>
          <a:ext cx="4299965" cy="4299965"/>
        </a:xfrm>
        <a:prstGeom prst="circularArrow">
          <a:avLst>
            <a:gd name="adj1" fmla="val 4878"/>
            <a:gd name="adj2" fmla="val 312630"/>
            <a:gd name="adj3" fmla="val 3275480"/>
            <a:gd name="adj4" fmla="val 15049600"/>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0B7B22-5C36-42BF-805A-C9AFB700493D}">
      <dsp:nvSpPr>
        <dsp:cNvPr id="0" name=""/>
        <dsp:cNvSpPr/>
      </dsp:nvSpPr>
      <dsp:spPr>
        <a:xfrm>
          <a:off x="3311038" y="826530"/>
          <a:ext cx="3251193" cy="325119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B2E93-0788-483E-BD2C-AD42B15B751C}" type="datetimeFigureOut">
              <a:rPr lang="en-GB" smtClean="0"/>
              <a:t>29/12/2020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E198D-1974-4AAC-B664-00BD5F5190CA}" type="slidenum">
              <a:rPr lang="en-GB" smtClean="0"/>
              <a:t>‹#›</a:t>
            </a:fld>
            <a:endParaRPr lang="en-GB"/>
          </a:p>
        </p:txBody>
      </p:sp>
    </p:spTree>
    <p:extLst>
      <p:ext uri="{BB962C8B-B14F-4D97-AF65-F5344CB8AC3E}">
        <p14:creationId xmlns:p14="http://schemas.microsoft.com/office/powerpoint/2010/main" val="339087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sacademy.com/app/graph_edito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sacademy.com/app/graph_edito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AE198D-1974-4AAC-B664-00BD5F5190CA}" type="slidenum">
              <a:rPr lang="en-GB" smtClean="0"/>
              <a:t>4</a:t>
            </a:fld>
            <a:endParaRPr lang="en-GB"/>
          </a:p>
        </p:txBody>
      </p:sp>
    </p:spTree>
    <p:extLst>
      <p:ext uri="{BB962C8B-B14F-4D97-AF65-F5344CB8AC3E}">
        <p14:creationId xmlns:p14="http://schemas.microsoft.com/office/powerpoint/2010/main" val="293668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https://csacademy.com/app/graph_editor/</a:t>
            </a:r>
            <a:endParaRPr lang="en-GB" dirty="0"/>
          </a:p>
          <a:p>
            <a:r>
              <a:rPr lang="en-GB" dirty="0"/>
              <a:t>B2</a:t>
            </a:r>
          </a:p>
          <a:p>
            <a:r>
              <a:rPr lang="en-GB" dirty="0"/>
              <a:t>B3</a:t>
            </a:r>
          </a:p>
          <a:p>
            <a:r>
              <a:rPr lang="en-GB" dirty="0"/>
              <a:t>B4</a:t>
            </a:r>
          </a:p>
          <a:p>
            <a:r>
              <a:rPr lang="en-GB" dirty="0"/>
              <a:t>C2</a:t>
            </a:r>
          </a:p>
          <a:p>
            <a:r>
              <a:rPr lang="en-GB" dirty="0"/>
              <a:t>C3</a:t>
            </a:r>
          </a:p>
          <a:p>
            <a:r>
              <a:rPr lang="en-GB" dirty="0"/>
              <a:t>C4</a:t>
            </a:r>
          </a:p>
          <a:p>
            <a:r>
              <a:rPr lang="en-GB" dirty="0"/>
              <a:t>D2</a:t>
            </a:r>
          </a:p>
          <a:p>
            <a:r>
              <a:rPr lang="en-GB" dirty="0"/>
              <a:t>D3</a:t>
            </a:r>
          </a:p>
          <a:p>
            <a:r>
              <a:rPr lang="en-GB" dirty="0"/>
              <a:t>D4</a:t>
            </a:r>
          </a:p>
          <a:p>
            <a:r>
              <a:rPr lang="en-GB" dirty="0"/>
              <a:t>C6</a:t>
            </a:r>
          </a:p>
          <a:p>
            <a:r>
              <a:rPr lang="en-GB" dirty="0"/>
              <a:t>C7</a:t>
            </a:r>
          </a:p>
          <a:p>
            <a:r>
              <a:rPr lang="en-GB" dirty="0"/>
              <a:t>C2 B2</a:t>
            </a:r>
          </a:p>
          <a:p>
            <a:r>
              <a:rPr lang="en-GB" dirty="0"/>
              <a:t>C3 B3</a:t>
            </a:r>
          </a:p>
          <a:p>
            <a:r>
              <a:rPr lang="en-GB" dirty="0"/>
              <a:t>C4 B4</a:t>
            </a:r>
          </a:p>
          <a:p>
            <a:r>
              <a:rPr lang="en-GB" dirty="0"/>
              <a:t>D2 C4</a:t>
            </a:r>
          </a:p>
          <a:p>
            <a:r>
              <a:rPr lang="en-GB" dirty="0"/>
              <a:t>D3 C4</a:t>
            </a:r>
          </a:p>
          <a:p>
            <a:r>
              <a:rPr lang="en-GB" dirty="0"/>
              <a:t>D4 C4</a:t>
            </a:r>
          </a:p>
          <a:p>
            <a:r>
              <a:rPr lang="en-GB" dirty="0"/>
              <a:t>D2 C2</a:t>
            </a:r>
          </a:p>
          <a:p>
            <a:r>
              <a:rPr lang="en-GB" dirty="0"/>
              <a:t>D3 C2</a:t>
            </a:r>
          </a:p>
          <a:p>
            <a:r>
              <a:rPr lang="en-GB" dirty="0"/>
              <a:t>D4 C2</a:t>
            </a:r>
          </a:p>
          <a:p>
            <a:r>
              <a:rPr lang="en-GB" dirty="0"/>
              <a:t>D2 C3</a:t>
            </a:r>
          </a:p>
          <a:p>
            <a:r>
              <a:rPr lang="en-GB" dirty="0"/>
              <a:t>D3 C3</a:t>
            </a:r>
          </a:p>
          <a:p>
            <a:r>
              <a:rPr lang="en-GB" dirty="0"/>
              <a:t>D4 C3</a:t>
            </a:r>
          </a:p>
          <a:p>
            <a:r>
              <a:rPr lang="en-GB" dirty="0"/>
              <a:t>C7 D2</a:t>
            </a:r>
          </a:p>
          <a:p>
            <a:r>
              <a:rPr lang="en-GB" dirty="0"/>
              <a:t>C7 D3</a:t>
            </a:r>
          </a:p>
          <a:p>
            <a:r>
              <a:rPr lang="en-GB" dirty="0"/>
              <a:t>C7 D4</a:t>
            </a:r>
          </a:p>
          <a:p>
            <a:r>
              <a:rPr lang="en-GB" dirty="0"/>
              <a:t>C6 C2</a:t>
            </a:r>
          </a:p>
          <a:p>
            <a:r>
              <a:rPr lang="en-GB" dirty="0"/>
              <a:t>C6 C3</a:t>
            </a:r>
          </a:p>
          <a:p>
            <a:r>
              <a:rPr lang="en-GB" dirty="0"/>
              <a:t>C6 C4</a:t>
            </a:r>
          </a:p>
        </p:txBody>
      </p:sp>
      <p:sp>
        <p:nvSpPr>
          <p:cNvPr id="4" name="Slide Number Placeholder 3"/>
          <p:cNvSpPr>
            <a:spLocks noGrp="1"/>
          </p:cNvSpPr>
          <p:nvPr>
            <p:ph type="sldNum" sz="quarter" idx="5"/>
          </p:nvPr>
        </p:nvSpPr>
        <p:spPr/>
        <p:txBody>
          <a:bodyPr/>
          <a:lstStyle/>
          <a:p>
            <a:fld id="{E9AE198D-1974-4AAC-B664-00BD5F5190CA}" type="slidenum">
              <a:rPr lang="en-GB" smtClean="0"/>
              <a:t>17</a:t>
            </a:fld>
            <a:endParaRPr lang="en-GB"/>
          </a:p>
        </p:txBody>
      </p:sp>
    </p:spTree>
    <p:extLst>
      <p:ext uri="{BB962C8B-B14F-4D97-AF65-F5344CB8AC3E}">
        <p14:creationId xmlns:p14="http://schemas.microsoft.com/office/powerpoint/2010/main" val="195061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AE198D-1974-4AAC-B664-00BD5F5190CA}" type="slidenum">
              <a:rPr lang="en-GB" smtClean="0"/>
              <a:t>21</a:t>
            </a:fld>
            <a:endParaRPr lang="en-GB"/>
          </a:p>
        </p:txBody>
      </p:sp>
    </p:spTree>
    <p:extLst>
      <p:ext uri="{BB962C8B-B14F-4D97-AF65-F5344CB8AC3E}">
        <p14:creationId xmlns:p14="http://schemas.microsoft.com/office/powerpoint/2010/main" val="198213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AE198D-1974-4AAC-B664-00BD5F5190CA}" type="slidenum">
              <a:rPr lang="en-GB" smtClean="0"/>
              <a:t>22</a:t>
            </a:fld>
            <a:endParaRPr lang="en-GB"/>
          </a:p>
        </p:txBody>
      </p:sp>
    </p:spTree>
    <p:extLst>
      <p:ext uri="{BB962C8B-B14F-4D97-AF65-F5344CB8AC3E}">
        <p14:creationId xmlns:p14="http://schemas.microsoft.com/office/powerpoint/2010/main" val="2100105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Complexity</a:t>
            </a:r>
            <a:r>
              <a:rPr lang="en-GB" baseline="0" dirty="0"/>
              <a:t> of the model </a:t>
            </a:r>
          </a:p>
          <a:p>
            <a:r>
              <a:rPr lang="en-GB" baseline="0" dirty="0"/>
              <a:t>Each discipline has its own model</a:t>
            </a:r>
            <a:endParaRPr lang="en-GB" dirty="0"/>
          </a:p>
        </p:txBody>
      </p:sp>
      <p:sp>
        <p:nvSpPr>
          <p:cNvPr id="4" name="Slide Number Placeholder 3"/>
          <p:cNvSpPr>
            <a:spLocks noGrp="1"/>
          </p:cNvSpPr>
          <p:nvPr>
            <p:ph type="sldNum" sz="quarter" idx="10"/>
          </p:nvPr>
        </p:nvSpPr>
        <p:spPr/>
        <p:txBody>
          <a:bodyPr/>
          <a:lstStyle/>
          <a:p>
            <a:fld id="{FC23C016-C930-43A2-A723-6B50B8EF0664}" type="slidenum">
              <a:rPr lang="en-GB" smtClean="0"/>
              <a:t>7</a:t>
            </a:fld>
            <a:endParaRPr lang="en-GB"/>
          </a:p>
        </p:txBody>
      </p:sp>
    </p:spTree>
    <p:extLst>
      <p:ext uri="{BB962C8B-B14F-4D97-AF65-F5344CB8AC3E}">
        <p14:creationId xmlns:p14="http://schemas.microsoft.com/office/powerpoint/2010/main" val="2126355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Validation = are we building the right model?</a:t>
            </a:r>
          </a:p>
          <a:p>
            <a:r>
              <a:rPr lang="en-GB" dirty="0"/>
              <a:t>Verification = are we building the model right?</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think the reason why there is no other description of the model except in Excel is that because parts of the conceptual model are held in people’s heads – dozens of people on a project. I don’t think anyone has ever tried to document it (which is why people are sceptical that you can formalise an intuitive process like spatial design).</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C23C016-C930-43A2-A723-6B50B8EF0664}" type="slidenum">
              <a:rPr lang="en-GB" smtClean="0"/>
              <a:t>8</a:t>
            </a:fld>
            <a:endParaRPr lang="en-GB"/>
          </a:p>
        </p:txBody>
      </p:sp>
    </p:spTree>
    <p:extLst>
      <p:ext uri="{BB962C8B-B14F-4D97-AF65-F5344CB8AC3E}">
        <p14:creationId xmlns:p14="http://schemas.microsoft.com/office/powerpoint/2010/main" val="339225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Validation = are we building the right model?</a:t>
            </a:r>
          </a:p>
          <a:p>
            <a:r>
              <a:rPr lang="en-GB" dirty="0"/>
              <a:t>Verification = are we building the model right?</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think the reason why there is no other description of the model except in Excel is that because parts of the conceptual model are held in people’s heads – dozens of people on a project. I don’t think anyone has ever tried to document it (which is why people are sceptical that you can formalise an intuitive process like spatial design).</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C23C016-C930-43A2-A723-6B50B8EF0664}" type="slidenum">
              <a:rPr lang="en-GB" smtClean="0"/>
              <a:t>9</a:t>
            </a:fld>
            <a:endParaRPr lang="en-GB"/>
          </a:p>
        </p:txBody>
      </p:sp>
    </p:spTree>
    <p:extLst>
      <p:ext uri="{BB962C8B-B14F-4D97-AF65-F5344CB8AC3E}">
        <p14:creationId xmlns:p14="http://schemas.microsoft.com/office/powerpoint/2010/main" val="339225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Validation = are we building the right model?</a:t>
            </a:r>
          </a:p>
          <a:p>
            <a:r>
              <a:rPr lang="en-GB" dirty="0"/>
              <a:t>Verification = are we building the model right?</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AU" dirty="0"/>
              <a:t>I think the reason why there is no other description of the model except in Excel is that because parts of the conceptual model are held in people’s heads – dozens of people on a project</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FC23C016-C930-43A2-A723-6B50B8EF0664}" type="slidenum">
              <a:rPr lang="en-GB" smtClean="0"/>
              <a:t>10</a:t>
            </a:fld>
            <a:endParaRPr lang="en-GB"/>
          </a:p>
        </p:txBody>
      </p:sp>
    </p:spTree>
    <p:extLst>
      <p:ext uri="{BB962C8B-B14F-4D97-AF65-F5344CB8AC3E}">
        <p14:creationId xmlns:p14="http://schemas.microsoft.com/office/powerpoint/2010/main" val="394725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r>
              <a:rPr lang="en-GB" dirty="0"/>
              <a:t>The </a:t>
            </a:r>
            <a:r>
              <a:rPr lang="en-GB" baseline="0" dirty="0"/>
              <a:t>excel model </a:t>
            </a:r>
            <a:r>
              <a:rPr lang="en-GB" dirty="0"/>
              <a:t>has become</a:t>
            </a:r>
            <a:r>
              <a:rPr lang="en-GB" baseline="0" dirty="0"/>
              <a:t> the </a:t>
            </a:r>
            <a:r>
              <a:rPr lang="en-GB" dirty="0"/>
              <a:t>conceptual model</a:t>
            </a:r>
          </a:p>
        </p:txBody>
      </p:sp>
      <p:sp>
        <p:nvSpPr>
          <p:cNvPr id="4" name="Slide Number Placeholder 3"/>
          <p:cNvSpPr>
            <a:spLocks noGrp="1"/>
          </p:cNvSpPr>
          <p:nvPr>
            <p:ph type="sldNum" sz="quarter" idx="10"/>
          </p:nvPr>
        </p:nvSpPr>
        <p:spPr/>
        <p:txBody>
          <a:bodyPr/>
          <a:lstStyle/>
          <a:p>
            <a:fld id="{FC23C016-C930-43A2-A723-6B50B8EF0664}" type="slidenum">
              <a:rPr lang="en-GB" smtClean="0"/>
              <a:t>11</a:t>
            </a:fld>
            <a:endParaRPr lang="en-GB"/>
          </a:p>
        </p:txBody>
      </p:sp>
    </p:spTree>
    <p:extLst>
      <p:ext uri="{BB962C8B-B14F-4D97-AF65-F5344CB8AC3E}">
        <p14:creationId xmlns:p14="http://schemas.microsoft.com/office/powerpoint/2010/main" val="200495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AE198D-1974-4AAC-B664-00BD5F5190CA}" type="slidenum">
              <a:rPr lang="en-GB" smtClean="0"/>
              <a:t>13</a:t>
            </a:fld>
            <a:endParaRPr lang="en-GB"/>
          </a:p>
        </p:txBody>
      </p:sp>
    </p:spTree>
    <p:extLst>
      <p:ext uri="{BB962C8B-B14F-4D97-AF65-F5344CB8AC3E}">
        <p14:creationId xmlns:p14="http://schemas.microsoft.com/office/powerpoint/2010/main" val="333303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AE198D-1974-4AAC-B664-00BD5F5190CA}" type="slidenum">
              <a:rPr lang="en-GB" smtClean="0"/>
              <a:t>14</a:t>
            </a:fld>
            <a:endParaRPr lang="en-GB"/>
          </a:p>
        </p:txBody>
      </p:sp>
    </p:spTree>
    <p:extLst>
      <p:ext uri="{BB962C8B-B14F-4D97-AF65-F5344CB8AC3E}">
        <p14:creationId xmlns:p14="http://schemas.microsoft.com/office/powerpoint/2010/main" val="305626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https://csacademy.com/app/graph_editor/</a:t>
            </a:r>
            <a:endParaRPr lang="en-GB" dirty="0"/>
          </a:p>
          <a:p>
            <a:r>
              <a:rPr lang="en-GB" dirty="0"/>
              <a:t>B2</a:t>
            </a:r>
          </a:p>
          <a:p>
            <a:r>
              <a:rPr lang="en-GB" dirty="0"/>
              <a:t>B3</a:t>
            </a:r>
          </a:p>
          <a:p>
            <a:r>
              <a:rPr lang="en-GB" dirty="0"/>
              <a:t>B4</a:t>
            </a:r>
          </a:p>
          <a:p>
            <a:r>
              <a:rPr lang="en-GB" dirty="0"/>
              <a:t>C2</a:t>
            </a:r>
          </a:p>
          <a:p>
            <a:r>
              <a:rPr lang="en-GB" dirty="0"/>
              <a:t>C3</a:t>
            </a:r>
          </a:p>
          <a:p>
            <a:r>
              <a:rPr lang="en-GB" dirty="0"/>
              <a:t>C4</a:t>
            </a:r>
          </a:p>
          <a:p>
            <a:r>
              <a:rPr lang="en-GB" dirty="0"/>
              <a:t>D2</a:t>
            </a:r>
          </a:p>
          <a:p>
            <a:r>
              <a:rPr lang="en-GB" dirty="0"/>
              <a:t>D3</a:t>
            </a:r>
          </a:p>
          <a:p>
            <a:r>
              <a:rPr lang="en-GB" dirty="0"/>
              <a:t>D4</a:t>
            </a:r>
          </a:p>
          <a:p>
            <a:r>
              <a:rPr lang="en-GB" dirty="0"/>
              <a:t>C6</a:t>
            </a:r>
          </a:p>
          <a:p>
            <a:r>
              <a:rPr lang="en-GB" dirty="0"/>
              <a:t>C7</a:t>
            </a:r>
          </a:p>
          <a:p>
            <a:r>
              <a:rPr lang="en-GB" dirty="0"/>
              <a:t>C2 B2</a:t>
            </a:r>
          </a:p>
          <a:p>
            <a:r>
              <a:rPr lang="en-GB" dirty="0"/>
              <a:t>C3 B3</a:t>
            </a:r>
          </a:p>
          <a:p>
            <a:r>
              <a:rPr lang="en-GB" dirty="0"/>
              <a:t>C4 B4</a:t>
            </a:r>
          </a:p>
          <a:p>
            <a:r>
              <a:rPr lang="en-GB" dirty="0"/>
              <a:t>D2 C4</a:t>
            </a:r>
          </a:p>
          <a:p>
            <a:r>
              <a:rPr lang="en-GB" dirty="0"/>
              <a:t>D3 C4</a:t>
            </a:r>
          </a:p>
          <a:p>
            <a:r>
              <a:rPr lang="en-GB" dirty="0"/>
              <a:t>D4 C4</a:t>
            </a:r>
          </a:p>
          <a:p>
            <a:r>
              <a:rPr lang="en-GB" dirty="0"/>
              <a:t>D2 C2</a:t>
            </a:r>
          </a:p>
          <a:p>
            <a:r>
              <a:rPr lang="en-GB" dirty="0"/>
              <a:t>D3 C2</a:t>
            </a:r>
          </a:p>
          <a:p>
            <a:r>
              <a:rPr lang="en-GB" dirty="0"/>
              <a:t>D4 C2</a:t>
            </a:r>
          </a:p>
          <a:p>
            <a:r>
              <a:rPr lang="en-GB" dirty="0"/>
              <a:t>D2 C3</a:t>
            </a:r>
          </a:p>
          <a:p>
            <a:r>
              <a:rPr lang="en-GB" dirty="0"/>
              <a:t>D3 C3</a:t>
            </a:r>
          </a:p>
          <a:p>
            <a:r>
              <a:rPr lang="en-GB" dirty="0"/>
              <a:t>D4 C3</a:t>
            </a:r>
          </a:p>
          <a:p>
            <a:r>
              <a:rPr lang="en-GB" dirty="0"/>
              <a:t>C7 D2</a:t>
            </a:r>
          </a:p>
          <a:p>
            <a:r>
              <a:rPr lang="en-GB" dirty="0"/>
              <a:t>C7 D3</a:t>
            </a:r>
          </a:p>
          <a:p>
            <a:r>
              <a:rPr lang="en-GB" dirty="0"/>
              <a:t>C7 D4</a:t>
            </a:r>
          </a:p>
          <a:p>
            <a:r>
              <a:rPr lang="en-GB" dirty="0"/>
              <a:t>C6 C2</a:t>
            </a:r>
          </a:p>
          <a:p>
            <a:r>
              <a:rPr lang="en-GB" dirty="0"/>
              <a:t>C6 C3</a:t>
            </a:r>
          </a:p>
          <a:p>
            <a:r>
              <a:rPr lang="en-GB" dirty="0"/>
              <a:t>C6 C4</a:t>
            </a:r>
          </a:p>
        </p:txBody>
      </p:sp>
      <p:sp>
        <p:nvSpPr>
          <p:cNvPr id="4" name="Slide Number Placeholder 3"/>
          <p:cNvSpPr>
            <a:spLocks noGrp="1"/>
          </p:cNvSpPr>
          <p:nvPr>
            <p:ph type="sldNum" sz="quarter" idx="5"/>
          </p:nvPr>
        </p:nvSpPr>
        <p:spPr/>
        <p:txBody>
          <a:bodyPr/>
          <a:lstStyle/>
          <a:p>
            <a:fld id="{E9AE198D-1974-4AAC-B664-00BD5F5190CA}" type="slidenum">
              <a:rPr lang="en-GB" smtClean="0"/>
              <a:t>16</a:t>
            </a:fld>
            <a:endParaRPr lang="en-GB"/>
          </a:p>
        </p:txBody>
      </p:sp>
    </p:spTree>
    <p:extLst>
      <p:ext uri="{BB962C8B-B14F-4D97-AF65-F5344CB8AC3E}">
        <p14:creationId xmlns:p14="http://schemas.microsoft.com/office/powerpoint/2010/main" val="1351191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0793-6F46-44E8-9183-27D3E14201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F99075-271A-48E6-A19B-3ECA3D1ED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CA3245-10D5-4B8C-9CCA-B884C6C72385}"/>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BE54FAFD-E186-434D-8D83-05FC9F28A5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204A6C-35D2-431B-99B4-9A9E1D60642E}"/>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2003736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8208-5927-4D56-B1C0-B29E0BB3359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F083AE-D3B9-42CB-AC53-61186B6469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D1319D-55A8-4109-8A4A-B17992941419}"/>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E883D878-900F-4ABD-AA16-ED102B90C6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3AEFD-6935-4E36-A421-77368C938F61}"/>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1161848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4CC16-18AE-4A88-BD66-A6F03B1890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8061791-4391-4498-9ECA-7DCE5456DB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B6C544-73A6-402D-B729-81787444C71D}"/>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6ADC4AB8-27BA-4F84-AC6B-E97E0D744D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5F05D0-0AB5-401D-94B3-1BA629CA5695}"/>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196036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29C5-6D91-415B-AAAD-454BD338E0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2EFDDA3-51B4-4B58-9FD4-492DAC63049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2B2C25-7ECE-4E8D-AB62-8CC8FF17D53A}"/>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67E6B788-88D2-4700-8078-551C61FA64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59481A-92F0-45AD-BC44-1A4D3D881474}"/>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407975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8878-7A02-49AB-87ED-C8250C1E95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5D71B2D-9343-49D3-BF22-2ADC59F35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4324D7-FA30-4392-9B42-14428E38114D}"/>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C7683910-C89F-4607-A71F-87BC8B2807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15E500-85EA-4C8C-9D08-2E21445CFCB3}"/>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281364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FD59-BE01-4C58-A462-BCAF694CE5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3E99A9-5B27-4682-A0F3-FF6A8CF195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4097596-5F98-4048-A3BC-6329C940EAB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FFA1A0C-5DF4-4082-91A9-F8B4859BBC34}"/>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6" name="Footer Placeholder 5">
            <a:extLst>
              <a:ext uri="{FF2B5EF4-FFF2-40B4-BE49-F238E27FC236}">
                <a16:creationId xmlns:a16="http://schemas.microsoft.com/office/drawing/2014/main" id="{79BEF057-49BF-40CF-A2C9-21B208CACF1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1DC9C7-A18E-433E-9FBE-17FCF405E77A}"/>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304680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CCB0-A021-4793-AA0B-DEE77D0F16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E1B133-65CA-46BA-91A8-95CBAC420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385987-BCC5-4501-ABF7-F806E1B7F9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A10AD7C-2E33-471F-871B-A0F5EA66F0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A812CC6-530E-4403-A092-705C96BB865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4661B0-DF24-4C2F-BA09-0BB0C5A7F2FE}"/>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8" name="Footer Placeholder 7">
            <a:extLst>
              <a:ext uri="{FF2B5EF4-FFF2-40B4-BE49-F238E27FC236}">
                <a16:creationId xmlns:a16="http://schemas.microsoft.com/office/drawing/2014/main" id="{6113CA46-11C9-42A2-8A9D-E904D6A0E44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BF4964-1DC8-468E-AE42-0B2B36981CBA}"/>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697445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9EE4-62EE-4143-87B9-5CC84525006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098E8F0-43F4-48D8-AED3-E1AAA125A02B}"/>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4" name="Footer Placeholder 3">
            <a:extLst>
              <a:ext uri="{FF2B5EF4-FFF2-40B4-BE49-F238E27FC236}">
                <a16:creationId xmlns:a16="http://schemas.microsoft.com/office/drawing/2014/main" id="{15ADF2F2-AD3E-4534-9F66-EB774C3F108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03ECA31-09C8-420A-BCCC-7A12BF6D7D1C}"/>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72777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B4810-C2EA-42A5-B49A-871BDB53BCFC}"/>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3" name="Footer Placeholder 2">
            <a:extLst>
              <a:ext uri="{FF2B5EF4-FFF2-40B4-BE49-F238E27FC236}">
                <a16:creationId xmlns:a16="http://schemas.microsoft.com/office/drawing/2014/main" id="{AB0B771D-C2DD-4A9D-948B-2EB86C1320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829A69F-64B0-4D39-9FFC-E0A878D89B1E}"/>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370518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2015-6EE3-468A-8FF9-5AF432F7B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631A4E-8A79-4CF4-A13F-4390B71B5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6540E05-9894-49ED-8F34-9E9792F2C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F4B68-2DCE-4210-B1C2-529AE4D44F15}"/>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6" name="Footer Placeholder 5">
            <a:extLst>
              <a:ext uri="{FF2B5EF4-FFF2-40B4-BE49-F238E27FC236}">
                <a16:creationId xmlns:a16="http://schemas.microsoft.com/office/drawing/2014/main" id="{9CF358BD-F850-46AF-9E83-8ED181A0AD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708226-952A-4D52-B3BF-96352A8E3620}"/>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243465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3B0D-4A22-44B5-8E27-F58F70822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444A94B-05A5-4FD6-A2D0-714435DC94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F367A6-F1C1-491F-A922-65F36518F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5A9048-EBFF-41F9-9C6D-060482E44015}"/>
              </a:ext>
            </a:extLst>
          </p:cNvPr>
          <p:cNvSpPr>
            <a:spLocks noGrp="1"/>
          </p:cNvSpPr>
          <p:nvPr>
            <p:ph type="dt" sz="half" idx="10"/>
          </p:nvPr>
        </p:nvSpPr>
        <p:spPr/>
        <p:txBody>
          <a:bodyPr/>
          <a:lstStyle/>
          <a:p>
            <a:fld id="{0A2A8C86-546A-4ACD-BE99-7D382E1A55B7}" type="datetimeFigureOut">
              <a:rPr lang="en-GB" smtClean="0"/>
              <a:t>29/12/2020</a:t>
            </a:fld>
            <a:endParaRPr lang="en-GB"/>
          </a:p>
        </p:txBody>
      </p:sp>
      <p:sp>
        <p:nvSpPr>
          <p:cNvPr id="6" name="Footer Placeholder 5">
            <a:extLst>
              <a:ext uri="{FF2B5EF4-FFF2-40B4-BE49-F238E27FC236}">
                <a16:creationId xmlns:a16="http://schemas.microsoft.com/office/drawing/2014/main" id="{6BA9E220-6BD5-419A-9B00-4D2C794B63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95C067-3413-4807-8D7F-FE2375A76C11}"/>
              </a:ext>
            </a:extLst>
          </p:cNvPr>
          <p:cNvSpPr>
            <a:spLocks noGrp="1"/>
          </p:cNvSpPr>
          <p:nvPr>
            <p:ph type="sldNum" sz="quarter" idx="12"/>
          </p:nvPr>
        </p:nvSpPr>
        <p:spPr/>
        <p:txBody>
          <a:bodyPr/>
          <a:lstStyle/>
          <a:p>
            <a:fld id="{153E724C-B262-4468-860A-905D3D447667}" type="slidenum">
              <a:rPr lang="en-GB" smtClean="0"/>
              <a:t>‹#›</a:t>
            </a:fld>
            <a:endParaRPr lang="en-GB"/>
          </a:p>
        </p:txBody>
      </p:sp>
    </p:spTree>
    <p:extLst>
      <p:ext uri="{BB962C8B-B14F-4D97-AF65-F5344CB8AC3E}">
        <p14:creationId xmlns:p14="http://schemas.microsoft.com/office/powerpoint/2010/main" val="183950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6D8A8-2A15-4F3E-856C-E865ED0042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4B851E-61CE-4062-86F9-91EEB61C4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C72188-9AF8-47C0-BB2C-C35D9C4F4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A8C86-546A-4ACD-BE99-7D382E1A55B7}" type="datetimeFigureOut">
              <a:rPr lang="en-GB" smtClean="0"/>
              <a:t>29/12/2020</a:t>
            </a:fld>
            <a:endParaRPr lang="en-GB"/>
          </a:p>
        </p:txBody>
      </p:sp>
      <p:sp>
        <p:nvSpPr>
          <p:cNvPr id="5" name="Footer Placeholder 4">
            <a:extLst>
              <a:ext uri="{FF2B5EF4-FFF2-40B4-BE49-F238E27FC236}">
                <a16:creationId xmlns:a16="http://schemas.microsoft.com/office/drawing/2014/main" id="{2CC62D55-FD21-4AF1-B384-498D925407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2C004A8-67B6-458C-A84D-3AE7BB24F3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E724C-B262-4468-860A-905D3D447667}" type="slidenum">
              <a:rPr lang="en-GB" smtClean="0"/>
              <a:t>‹#›</a:t>
            </a:fld>
            <a:endParaRPr lang="en-GB"/>
          </a:p>
        </p:txBody>
      </p:sp>
    </p:spTree>
    <p:extLst>
      <p:ext uri="{BB962C8B-B14F-4D97-AF65-F5344CB8AC3E}">
        <p14:creationId xmlns:p14="http://schemas.microsoft.com/office/powerpoint/2010/main" val="1521188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2EF9-E8FB-4584-9462-8955ACEB6182}"/>
              </a:ext>
            </a:extLst>
          </p:cNvPr>
          <p:cNvSpPr>
            <a:spLocks noGrp="1"/>
          </p:cNvSpPr>
          <p:nvPr>
            <p:ph type="ctrTitle"/>
          </p:nvPr>
        </p:nvSpPr>
        <p:spPr>
          <a:xfrm>
            <a:off x="0" y="1122363"/>
            <a:ext cx="12192000" cy="2387600"/>
          </a:xfrm>
        </p:spPr>
        <p:txBody>
          <a:bodyPr>
            <a:normAutofit/>
          </a:bodyPr>
          <a:lstStyle/>
          <a:p>
            <a:r>
              <a:rPr lang="en-GB" b="1" dirty="0"/>
              <a:t>Abstracting spreadsheet data flow</a:t>
            </a:r>
            <a:br>
              <a:rPr lang="en-GB" dirty="0"/>
            </a:br>
            <a:r>
              <a:rPr lang="en-GB" b="1" dirty="0"/>
              <a:t> through hypergraph redrawing</a:t>
            </a:r>
            <a:r>
              <a:rPr lang="en-GB" dirty="0"/>
              <a:t> </a:t>
            </a:r>
            <a:r>
              <a:rPr lang="en-GB" b="1" dirty="0"/>
              <a:t> </a:t>
            </a:r>
            <a:endParaRPr lang="en-GB" dirty="0"/>
          </a:p>
        </p:txBody>
      </p:sp>
      <p:sp>
        <p:nvSpPr>
          <p:cNvPr id="3" name="Subtitle 2">
            <a:extLst>
              <a:ext uri="{FF2B5EF4-FFF2-40B4-BE49-F238E27FC236}">
                <a16:creationId xmlns:a16="http://schemas.microsoft.com/office/drawing/2014/main" id="{13676BA3-F184-4A18-99A1-92E18A12E55B}"/>
              </a:ext>
            </a:extLst>
          </p:cNvPr>
          <p:cNvSpPr>
            <a:spLocks noGrp="1"/>
          </p:cNvSpPr>
          <p:nvPr>
            <p:ph type="subTitle" idx="1"/>
          </p:nvPr>
        </p:nvSpPr>
        <p:spPr>
          <a:xfrm>
            <a:off x="0" y="3602038"/>
            <a:ext cx="12192000" cy="1655762"/>
          </a:xfrm>
        </p:spPr>
        <p:txBody>
          <a:bodyPr>
            <a:normAutofit/>
          </a:bodyPr>
          <a:lstStyle/>
          <a:p>
            <a:r>
              <a:rPr lang="en-GB" dirty="0"/>
              <a:t>David Birch</a:t>
            </a:r>
            <a:r>
              <a:rPr lang="en-GB" baseline="30000" dirty="0"/>
              <a:t>1</a:t>
            </a:r>
            <a:r>
              <a:rPr lang="en-GB" dirty="0"/>
              <a:t>, Nicolai Stawinoga</a:t>
            </a:r>
            <a:r>
              <a:rPr lang="en-GB" baseline="30000" dirty="0"/>
              <a:t>1</a:t>
            </a:r>
            <a:r>
              <a:rPr lang="en-GB" dirty="0"/>
              <a:t>, Jack Binks</a:t>
            </a:r>
            <a:r>
              <a:rPr lang="en-GB" baseline="30000" dirty="0"/>
              <a:t>2</a:t>
            </a:r>
            <a:r>
              <a:rPr lang="en-GB" dirty="0"/>
              <a:t>, Bruno Nicoletti</a:t>
            </a:r>
            <a:r>
              <a:rPr lang="en-GB" baseline="30000" dirty="0"/>
              <a:t>2</a:t>
            </a:r>
            <a:r>
              <a:rPr lang="en-GB" dirty="0"/>
              <a:t>, Paul Kelly</a:t>
            </a:r>
            <a:r>
              <a:rPr lang="en-GB" baseline="30000" dirty="0"/>
              <a:t>1</a:t>
            </a:r>
            <a:r>
              <a:rPr lang="en-GB" dirty="0"/>
              <a:t> </a:t>
            </a:r>
          </a:p>
          <a:p>
            <a:r>
              <a:rPr lang="en-GB" baseline="30000" dirty="0"/>
              <a:t>1</a:t>
            </a:r>
            <a:r>
              <a:rPr lang="en-GB" dirty="0"/>
              <a:t>Imperial College London</a:t>
            </a:r>
          </a:p>
          <a:p>
            <a:r>
              <a:rPr lang="en-GB" baseline="30000" dirty="0"/>
              <a:t>2 </a:t>
            </a:r>
            <a:r>
              <a:rPr lang="en-GB" dirty="0"/>
              <a:t>Filigree Technologies, London</a:t>
            </a:r>
          </a:p>
        </p:txBody>
      </p:sp>
      <p:sp>
        <p:nvSpPr>
          <p:cNvPr id="4" name="Oval 3">
            <a:extLst>
              <a:ext uri="{FF2B5EF4-FFF2-40B4-BE49-F238E27FC236}">
                <a16:creationId xmlns:a16="http://schemas.microsoft.com/office/drawing/2014/main" id="{81906409-10DE-4A50-9936-7B32A79B002B}"/>
              </a:ext>
            </a:extLst>
          </p:cNvPr>
          <p:cNvSpPr/>
          <p:nvPr/>
        </p:nvSpPr>
        <p:spPr>
          <a:xfrm>
            <a:off x="967740" y="4792980"/>
            <a:ext cx="4701540" cy="165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err="1"/>
              <a:t>InnovateUK</a:t>
            </a:r>
            <a:r>
              <a:rPr lang="en-GB" sz="2800" dirty="0"/>
              <a:t> </a:t>
            </a:r>
          </a:p>
          <a:p>
            <a:pPr algn="ctr"/>
            <a:r>
              <a:rPr lang="en-GB" sz="2800" dirty="0"/>
              <a:t>Grant 104141 </a:t>
            </a:r>
          </a:p>
        </p:txBody>
      </p:sp>
    </p:spTree>
    <p:extLst>
      <p:ext uri="{BB962C8B-B14F-4D97-AF65-F5344CB8AC3E}">
        <p14:creationId xmlns:p14="http://schemas.microsoft.com/office/powerpoint/2010/main" val="88579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991545" y="3212976"/>
            <a:ext cx="3708413" cy="2448272"/>
          </a:xfrm>
          <a:prstGeom prst="rect">
            <a:avLst/>
          </a:prstGeom>
          <a:noFill/>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4" name="Title 3"/>
          <p:cNvSpPr>
            <a:spLocks noGrp="1"/>
          </p:cNvSpPr>
          <p:nvPr>
            <p:ph type="title"/>
          </p:nvPr>
        </p:nvSpPr>
        <p:spPr/>
        <p:txBody>
          <a:bodyPr/>
          <a:lstStyle/>
          <a:p>
            <a:r>
              <a:rPr lang="en-GB" dirty="0"/>
              <a:t>Spreadsheets</a:t>
            </a:r>
          </a:p>
        </p:txBody>
      </p:sp>
      <p:sp>
        <p:nvSpPr>
          <p:cNvPr id="5" name="Text Placeholder 4"/>
          <p:cNvSpPr>
            <a:spLocks noGrp="1"/>
          </p:cNvSpPr>
          <p:nvPr>
            <p:ph type="body" idx="1"/>
          </p:nvPr>
        </p:nvSpPr>
        <p:spPr>
          <a:xfrm>
            <a:off x="1981200" y="1196752"/>
            <a:ext cx="4040188" cy="639762"/>
          </a:xfrm>
        </p:spPr>
        <p:txBody>
          <a:bodyPr/>
          <a:lstStyle/>
          <a:p>
            <a:r>
              <a:rPr lang="en-GB" dirty="0"/>
              <a:t>Scientific Model</a:t>
            </a:r>
          </a:p>
        </p:txBody>
      </p:sp>
      <p:sp>
        <p:nvSpPr>
          <p:cNvPr id="6" name="Content Placeholder 5"/>
          <p:cNvSpPr>
            <a:spLocks noGrp="1"/>
          </p:cNvSpPr>
          <p:nvPr>
            <p:ph sz="half" idx="2"/>
          </p:nvPr>
        </p:nvSpPr>
        <p:spPr>
          <a:xfrm>
            <a:off x="1981200" y="1836514"/>
            <a:ext cx="4040188" cy="3951288"/>
          </a:xfrm>
        </p:spPr>
        <p:txBody>
          <a:bodyPr>
            <a:normAutofit fontScale="85000" lnSpcReduction="10000"/>
          </a:bodyPr>
          <a:lstStyle/>
          <a:p>
            <a:pPr>
              <a:lnSpc>
                <a:spcPct val="250000"/>
              </a:lnSpc>
            </a:pPr>
            <a:r>
              <a:rPr lang="en-GB" dirty="0"/>
              <a:t>Real World</a:t>
            </a:r>
          </a:p>
          <a:p>
            <a:pPr>
              <a:lnSpc>
                <a:spcPct val="250000"/>
              </a:lnSpc>
            </a:pPr>
            <a:r>
              <a:rPr lang="en-GB" dirty="0"/>
              <a:t>Conceptual Model</a:t>
            </a:r>
          </a:p>
          <a:p>
            <a:pPr>
              <a:lnSpc>
                <a:spcPct val="250000"/>
              </a:lnSpc>
            </a:pPr>
            <a:r>
              <a:rPr lang="en-GB" dirty="0"/>
              <a:t>Mathematical Description</a:t>
            </a:r>
          </a:p>
          <a:p>
            <a:pPr>
              <a:lnSpc>
                <a:spcPct val="250000"/>
              </a:lnSpc>
            </a:pPr>
            <a:r>
              <a:rPr lang="en-GB" dirty="0"/>
              <a:t>Code</a:t>
            </a:r>
          </a:p>
        </p:txBody>
      </p:sp>
      <p:sp>
        <p:nvSpPr>
          <p:cNvPr id="7" name="Text Placeholder 6"/>
          <p:cNvSpPr>
            <a:spLocks noGrp="1"/>
          </p:cNvSpPr>
          <p:nvPr>
            <p:ph type="body" sz="quarter" idx="3"/>
          </p:nvPr>
        </p:nvSpPr>
        <p:spPr>
          <a:xfrm>
            <a:off x="6169026" y="1196752"/>
            <a:ext cx="4041775" cy="639762"/>
          </a:xfrm>
        </p:spPr>
        <p:txBody>
          <a:bodyPr/>
          <a:lstStyle/>
          <a:p>
            <a:r>
              <a:rPr lang="en-GB" dirty="0"/>
              <a:t>Excel Models</a:t>
            </a:r>
          </a:p>
        </p:txBody>
      </p:sp>
      <p:sp>
        <p:nvSpPr>
          <p:cNvPr id="8" name="Content Placeholder 7"/>
          <p:cNvSpPr>
            <a:spLocks noGrp="1"/>
          </p:cNvSpPr>
          <p:nvPr>
            <p:ph sz="quarter" idx="4"/>
          </p:nvPr>
        </p:nvSpPr>
        <p:spPr>
          <a:xfrm>
            <a:off x="6240017" y="1844824"/>
            <a:ext cx="4041775" cy="3951288"/>
          </a:xfrm>
        </p:spPr>
        <p:txBody>
          <a:bodyPr>
            <a:normAutofit fontScale="85000" lnSpcReduction="10000"/>
          </a:bodyPr>
          <a:lstStyle/>
          <a:p>
            <a:pPr>
              <a:lnSpc>
                <a:spcPct val="250000"/>
              </a:lnSpc>
            </a:pPr>
            <a:r>
              <a:rPr lang="en-GB" dirty="0"/>
              <a:t>Real World</a:t>
            </a:r>
          </a:p>
          <a:p>
            <a:pPr>
              <a:lnSpc>
                <a:spcPct val="250000"/>
              </a:lnSpc>
            </a:pPr>
            <a:r>
              <a:rPr lang="en-GB" dirty="0"/>
              <a:t>Conceptual Model</a:t>
            </a:r>
          </a:p>
          <a:p>
            <a:pPr>
              <a:lnSpc>
                <a:spcPct val="250000"/>
              </a:lnSpc>
            </a:pPr>
            <a:endParaRPr lang="en-GB" dirty="0"/>
          </a:p>
          <a:p>
            <a:pPr>
              <a:lnSpc>
                <a:spcPct val="250000"/>
              </a:lnSpc>
            </a:pPr>
            <a:r>
              <a:rPr lang="en-GB" dirty="0"/>
              <a:t>Excel Formulas</a:t>
            </a:r>
          </a:p>
        </p:txBody>
      </p:sp>
      <p:cxnSp>
        <p:nvCxnSpPr>
          <p:cNvPr id="12" name="Straight Arrow Connector 11"/>
          <p:cNvCxnSpPr>
            <a:cxnSpLocks/>
          </p:cNvCxnSpPr>
          <p:nvPr/>
        </p:nvCxnSpPr>
        <p:spPr>
          <a:xfrm>
            <a:off x="3431704" y="5445224"/>
            <a:ext cx="2862044"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4" name="Straight Arrow Connector 13"/>
          <p:cNvCxnSpPr>
            <a:cxnSpLocks/>
          </p:cNvCxnSpPr>
          <p:nvPr/>
        </p:nvCxnSpPr>
        <p:spPr>
          <a:xfrm>
            <a:off x="5556260" y="4516760"/>
            <a:ext cx="683757" cy="84028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0" name="Straight Arrow Connector 9"/>
          <p:cNvCxnSpPr/>
          <p:nvPr/>
        </p:nvCxnSpPr>
        <p:spPr>
          <a:xfrm>
            <a:off x="2135560" y="2492896"/>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2135560" y="3501008"/>
            <a:ext cx="0" cy="765085"/>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2135560" y="4437112"/>
            <a:ext cx="0" cy="765085"/>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6384032" y="2564904"/>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cxnSpLocks/>
          </p:cNvCxnSpPr>
          <p:nvPr/>
        </p:nvCxnSpPr>
        <p:spPr>
          <a:xfrm>
            <a:off x="6384032" y="3573016"/>
            <a:ext cx="0" cy="1672518"/>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61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uiExpand="1" build="p"/>
      <p:bldP spid="8" grpId="0" uiExpand="1" build="p" rev="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991545" y="3212976"/>
            <a:ext cx="3708413" cy="2448272"/>
          </a:xfrm>
          <a:prstGeom prst="rect">
            <a:avLst/>
          </a:prstGeom>
          <a:noFill/>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4" name="Title 3"/>
          <p:cNvSpPr>
            <a:spLocks noGrp="1"/>
          </p:cNvSpPr>
          <p:nvPr>
            <p:ph type="title"/>
          </p:nvPr>
        </p:nvSpPr>
        <p:spPr/>
        <p:txBody>
          <a:bodyPr/>
          <a:lstStyle/>
          <a:p>
            <a:r>
              <a:rPr lang="en-GB" dirty="0"/>
              <a:t>Spreadsheets</a:t>
            </a:r>
          </a:p>
        </p:txBody>
      </p:sp>
      <p:sp>
        <p:nvSpPr>
          <p:cNvPr id="5" name="Text Placeholder 4"/>
          <p:cNvSpPr>
            <a:spLocks noGrp="1"/>
          </p:cNvSpPr>
          <p:nvPr>
            <p:ph type="body" idx="1"/>
          </p:nvPr>
        </p:nvSpPr>
        <p:spPr>
          <a:xfrm>
            <a:off x="1981200" y="1196752"/>
            <a:ext cx="4040188" cy="639762"/>
          </a:xfrm>
        </p:spPr>
        <p:txBody>
          <a:bodyPr/>
          <a:lstStyle/>
          <a:p>
            <a:r>
              <a:rPr lang="en-GB" dirty="0"/>
              <a:t>Scientific Model</a:t>
            </a:r>
          </a:p>
        </p:txBody>
      </p:sp>
      <p:sp>
        <p:nvSpPr>
          <p:cNvPr id="6" name="Content Placeholder 5"/>
          <p:cNvSpPr>
            <a:spLocks noGrp="1"/>
          </p:cNvSpPr>
          <p:nvPr>
            <p:ph sz="half" idx="2"/>
          </p:nvPr>
        </p:nvSpPr>
        <p:spPr>
          <a:xfrm>
            <a:off x="1981200" y="1836514"/>
            <a:ext cx="4040188" cy="3951288"/>
          </a:xfrm>
        </p:spPr>
        <p:txBody>
          <a:bodyPr>
            <a:normAutofit fontScale="85000" lnSpcReduction="10000"/>
          </a:bodyPr>
          <a:lstStyle/>
          <a:p>
            <a:pPr>
              <a:lnSpc>
                <a:spcPct val="250000"/>
              </a:lnSpc>
            </a:pPr>
            <a:r>
              <a:rPr lang="en-GB" dirty="0"/>
              <a:t>Real World</a:t>
            </a:r>
          </a:p>
          <a:p>
            <a:pPr>
              <a:lnSpc>
                <a:spcPct val="250000"/>
              </a:lnSpc>
            </a:pPr>
            <a:r>
              <a:rPr lang="en-GB" dirty="0"/>
              <a:t>Conceptual Model</a:t>
            </a:r>
          </a:p>
          <a:p>
            <a:pPr>
              <a:lnSpc>
                <a:spcPct val="250000"/>
              </a:lnSpc>
            </a:pPr>
            <a:r>
              <a:rPr lang="en-GB" dirty="0"/>
              <a:t>Mathematical Description</a:t>
            </a:r>
          </a:p>
          <a:p>
            <a:pPr>
              <a:lnSpc>
                <a:spcPct val="250000"/>
              </a:lnSpc>
            </a:pPr>
            <a:r>
              <a:rPr lang="en-GB" dirty="0"/>
              <a:t>Code</a:t>
            </a:r>
          </a:p>
        </p:txBody>
      </p:sp>
      <p:sp>
        <p:nvSpPr>
          <p:cNvPr id="7" name="Text Placeholder 6"/>
          <p:cNvSpPr>
            <a:spLocks noGrp="1"/>
          </p:cNvSpPr>
          <p:nvPr>
            <p:ph type="body" sz="quarter" idx="3"/>
          </p:nvPr>
        </p:nvSpPr>
        <p:spPr>
          <a:xfrm>
            <a:off x="6169026" y="1196752"/>
            <a:ext cx="4041775" cy="639762"/>
          </a:xfrm>
        </p:spPr>
        <p:txBody>
          <a:bodyPr/>
          <a:lstStyle/>
          <a:p>
            <a:r>
              <a:rPr lang="en-GB" dirty="0"/>
              <a:t>Complex Excel Model</a:t>
            </a:r>
          </a:p>
        </p:txBody>
      </p:sp>
      <p:sp>
        <p:nvSpPr>
          <p:cNvPr id="8" name="Content Placeholder 7"/>
          <p:cNvSpPr>
            <a:spLocks noGrp="1"/>
          </p:cNvSpPr>
          <p:nvPr>
            <p:ph sz="quarter" idx="4"/>
          </p:nvPr>
        </p:nvSpPr>
        <p:spPr>
          <a:xfrm>
            <a:off x="6240017" y="1844824"/>
            <a:ext cx="4041775" cy="3951288"/>
          </a:xfrm>
        </p:spPr>
        <p:txBody>
          <a:bodyPr>
            <a:normAutofit fontScale="85000" lnSpcReduction="10000"/>
          </a:bodyPr>
          <a:lstStyle/>
          <a:p>
            <a:pPr>
              <a:lnSpc>
                <a:spcPct val="250000"/>
              </a:lnSpc>
            </a:pPr>
            <a:r>
              <a:rPr lang="en-GB" dirty="0"/>
              <a:t>Real World</a:t>
            </a:r>
          </a:p>
          <a:p>
            <a:pPr>
              <a:lnSpc>
                <a:spcPct val="250000"/>
              </a:lnSpc>
            </a:pPr>
            <a:endParaRPr lang="en-GB" dirty="0"/>
          </a:p>
          <a:p>
            <a:pPr>
              <a:lnSpc>
                <a:spcPct val="250000"/>
              </a:lnSpc>
            </a:pPr>
            <a:endParaRPr lang="en-GB" dirty="0"/>
          </a:p>
          <a:p>
            <a:pPr>
              <a:lnSpc>
                <a:spcPct val="250000"/>
              </a:lnSpc>
            </a:pPr>
            <a:r>
              <a:rPr lang="en-GB" dirty="0"/>
              <a:t>Excel Model Formulas</a:t>
            </a:r>
          </a:p>
        </p:txBody>
      </p:sp>
      <p:cxnSp>
        <p:nvCxnSpPr>
          <p:cNvPr id="10" name="Straight Arrow Connector 9"/>
          <p:cNvCxnSpPr>
            <a:cxnSpLocks/>
          </p:cNvCxnSpPr>
          <p:nvPr/>
        </p:nvCxnSpPr>
        <p:spPr>
          <a:xfrm>
            <a:off x="4946681" y="4629986"/>
            <a:ext cx="1293336" cy="700297"/>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a:cxnSpLocks/>
          </p:cNvCxnSpPr>
          <p:nvPr/>
        </p:nvCxnSpPr>
        <p:spPr>
          <a:xfrm>
            <a:off x="3095798" y="5521894"/>
            <a:ext cx="3144219"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1" name="Straight Arrow Connector 10"/>
          <p:cNvCxnSpPr/>
          <p:nvPr/>
        </p:nvCxnSpPr>
        <p:spPr>
          <a:xfrm>
            <a:off x="2135560" y="2492896"/>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a:off x="2135560" y="3501008"/>
            <a:ext cx="0" cy="765085"/>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2135560" y="4437112"/>
            <a:ext cx="0" cy="765085"/>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cxnSpLocks/>
          </p:cNvCxnSpPr>
          <p:nvPr/>
        </p:nvCxnSpPr>
        <p:spPr>
          <a:xfrm>
            <a:off x="6384032" y="2564904"/>
            <a:ext cx="0" cy="2698472"/>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6425356" y="5661248"/>
            <a:ext cx="3855041"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buFont typeface="Arial" pitchFamily="34" charset="0"/>
              <a:buChar char="•"/>
            </a:pPr>
            <a:r>
              <a:rPr lang="en-GB" sz="2000" b="1" dirty="0"/>
              <a:t>The excel model has become the conceptual model </a:t>
            </a:r>
          </a:p>
        </p:txBody>
      </p:sp>
      <p:cxnSp>
        <p:nvCxnSpPr>
          <p:cNvPr id="19" name="Straight Arrow Connector 18"/>
          <p:cNvCxnSpPr>
            <a:cxnSpLocks/>
          </p:cNvCxnSpPr>
          <p:nvPr/>
        </p:nvCxnSpPr>
        <p:spPr>
          <a:xfrm>
            <a:off x="4705815" y="3480837"/>
            <a:ext cx="1534202" cy="17213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4" name="Thought Bubble: Cloud 23">
            <a:extLst>
              <a:ext uri="{FF2B5EF4-FFF2-40B4-BE49-F238E27FC236}">
                <a16:creationId xmlns:a16="http://schemas.microsoft.com/office/drawing/2014/main" id="{F93069B4-22D2-436D-A1EC-AC6E028424E5}"/>
              </a:ext>
            </a:extLst>
          </p:cNvPr>
          <p:cNvSpPr/>
          <p:nvPr/>
        </p:nvSpPr>
        <p:spPr>
          <a:xfrm>
            <a:off x="2404203" y="1765566"/>
            <a:ext cx="6217920" cy="31580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Abstraction Required</a:t>
            </a:r>
          </a:p>
        </p:txBody>
      </p:sp>
    </p:spTree>
    <p:extLst>
      <p:ext uri="{BB962C8B-B14F-4D97-AF65-F5344CB8AC3E}">
        <p14:creationId xmlns:p14="http://schemas.microsoft.com/office/powerpoint/2010/main" val="256207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E6D7-C20F-409A-8DB8-C28983DBB839}"/>
              </a:ext>
            </a:extLst>
          </p:cNvPr>
          <p:cNvSpPr>
            <a:spLocks noGrp="1"/>
          </p:cNvSpPr>
          <p:nvPr>
            <p:ph type="title"/>
          </p:nvPr>
        </p:nvSpPr>
        <p:spPr/>
        <p:txBody>
          <a:bodyPr>
            <a:normAutofit/>
          </a:bodyPr>
          <a:lstStyle/>
          <a:p>
            <a:r>
              <a:rPr lang="en-GB" dirty="0"/>
              <a:t>Agenda…</a:t>
            </a:r>
          </a:p>
        </p:txBody>
      </p:sp>
      <p:sp>
        <p:nvSpPr>
          <p:cNvPr id="3" name="Content Placeholder 2">
            <a:extLst>
              <a:ext uri="{FF2B5EF4-FFF2-40B4-BE49-F238E27FC236}">
                <a16:creationId xmlns:a16="http://schemas.microsoft.com/office/drawing/2014/main" id="{F834C27C-C04A-4970-ABB8-EB024C9E18AF}"/>
              </a:ext>
            </a:extLst>
          </p:cNvPr>
          <p:cNvSpPr>
            <a:spLocks noGrp="1"/>
          </p:cNvSpPr>
          <p:nvPr>
            <p:ph idx="1"/>
          </p:nvPr>
        </p:nvSpPr>
        <p:spPr/>
        <p:txBody>
          <a:bodyPr>
            <a:normAutofit fontScale="92500"/>
          </a:bodyPr>
          <a:lstStyle/>
          <a:p>
            <a:pPr marL="742950" indent="-742950">
              <a:buFont typeface="+mj-lt"/>
              <a:buAutoNum type="arabicPeriod"/>
            </a:pPr>
            <a:r>
              <a:rPr lang="en-GB" sz="4000" dirty="0"/>
              <a:t>Just what is a “Cell”? </a:t>
            </a:r>
          </a:p>
          <a:p>
            <a:pPr marL="742950" indent="-742950">
              <a:buFont typeface="+mj-lt"/>
              <a:buAutoNum type="arabicPeriod"/>
            </a:pPr>
            <a:endParaRPr lang="en-GB" sz="4000" dirty="0"/>
          </a:p>
          <a:p>
            <a:pPr marL="742950" indent="-742950">
              <a:buFont typeface="+mj-lt"/>
              <a:buAutoNum type="arabicPeriod"/>
            </a:pPr>
            <a:r>
              <a:rPr lang="en-GB" sz="4000" dirty="0"/>
              <a:t>How we can abstract “Cells” by redrawing their cells walls?</a:t>
            </a:r>
          </a:p>
          <a:p>
            <a:pPr marL="742950" indent="-742950">
              <a:buFont typeface="+mj-lt"/>
              <a:buAutoNum type="arabicPeriod"/>
            </a:pPr>
            <a:endParaRPr lang="en-GB" sz="4000" dirty="0"/>
          </a:p>
          <a:p>
            <a:pPr marL="742950" indent="-742950">
              <a:buFont typeface="+mj-lt"/>
              <a:buAutoNum type="arabicPeriod"/>
            </a:pPr>
            <a:r>
              <a:rPr lang="en-GB" sz="4000" dirty="0"/>
              <a:t>Our friends at Filigree Technologies are going to talk to you about a new playground for them</a:t>
            </a:r>
          </a:p>
        </p:txBody>
      </p:sp>
    </p:spTree>
    <p:extLst>
      <p:ext uri="{BB962C8B-B14F-4D97-AF65-F5344CB8AC3E}">
        <p14:creationId xmlns:p14="http://schemas.microsoft.com/office/powerpoint/2010/main" val="34114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B11C-A718-4846-B6E1-DADEA6D3E506}"/>
              </a:ext>
            </a:extLst>
          </p:cNvPr>
          <p:cNvSpPr>
            <a:spLocks noGrp="1"/>
          </p:cNvSpPr>
          <p:nvPr>
            <p:ph type="title"/>
          </p:nvPr>
        </p:nvSpPr>
        <p:spPr/>
        <p:txBody>
          <a:bodyPr/>
          <a:lstStyle/>
          <a:p>
            <a:r>
              <a:rPr lang="en-GB" dirty="0"/>
              <a:t>What are these things?</a:t>
            </a:r>
          </a:p>
        </p:txBody>
      </p:sp>
      <p:pic>
        <p:nvPicPr>
          <p:cNvPr id="5" name="Picture 4">
            <a:extLst>
              <a:ext uri="{FF2B5EF4-FFF2-40B4-BE49-F238E27FC236}">
                <a16:creationId xmlns:a16="http://schemas.microsoft.com/office/drawing/2014/main" id="{0633B998-D980-46B8-9944-68C2AC5C4C7A}"/>
              </a:ext>
            </a:extLst>
          </p:cNvPr>
          <p:cNvPicPr>
            <a:picLocks noChangeAspect="1"/>
          </p:cNvPicPr>
          <p:nvPr/>
        </p:nvPicPr>
        <p:blipFill>
          <a:blip r:embed="rId3"/>
          <a:stretch>
            <a:fillRect/>
          </a:stretch>
        </p:blipFill>
        <p:spPr>
          <a:xfrm>
            <a:off x="2944223" y="878186"/>
            <a:ext cx="9415293" cy="6038661"/>
          </a:xfrm>
          <a:prstGeom prst="rect">
            <a:avLst/>
          </a:prstGeom>
        </p:spPr>
      </p:pic>
      <p:pic>
        <p:nvPicPr>
          <p:cNvPr id="11" name="Picture 10">
            <a:extLst>
              <a:ext uri="{FF2B5EF4-FFF2-40B4-BE49-F238E27FC236}">
                <a16:creationId xmlns:a16="http://schemas.microsoft.com/office/drawing/2014/main" id="{23EC1ACE-CCFE-490D-B54F-37DE03053A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55740" y="1076149"/>
            <a:ext cx="4759604" cy="3723174"/>
          </a:xfrm>
          <a:prstGeom prst="rect">
            <a:avLst/>
          </a:prstGeom>
        </p:spPr>
      </p:pic>
      <p:sp>
        <p:nvSpPr>
          <p:cNvPr id="12" name="Title 1">
            <a:extLst>
              <a:ext uri="{FF2B5EF4-FFF2-40B4-BE49-F238E27FC236}">
                <a16:creationId xmlns:a16="http://schemas.microsoft.com/office/drawing/2014/main" id="{4592E422-E2A6-4BB7-A7E9-C22422A2C321}"/>
              </a:ext>
            </a:extLst>
          </p:cNvPr>
          <p:cNvSpPr txBox="1">
            <a:spLocks/>
          </p:cNvSpPr>
          <p:nvPr/>
        </p:nvSpPr>
        <p:spPr>
          <a:xfrm>
            <a:off x="339369" y="2011788"/>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They have position:</a:t>
            </a:r>
          </a:p>
          <a:p>
            <a:pPr marL="571500" indent="-571500">
              <a:buFont typeface="Wingdings" panose="05000000000000000000" pitchFamily="2" charset="2"/>
              <a:buChar char="Ø"/>
            </a:pPr>
            <a:r>
              <a:rPr lang="en-GB" sz="2800" dirty="0"/>
              <a:t>Row</a:t>
            </a:r>
          </a:p>
          <a:p>
            <a:pPr marL="571500" indent="-571500">
              <a:buFont typeface="Wingdings" panose="05000000000000000000" pitchFamily="2" charset="2"/>
              <a:buChar char="Ø"/>
            </a:pPr>
            <a:r>
              <a:rPr lang="en-GB" sz="2800" dirty="0"/>
              <a:t>Column</a:t>
            </a:r>
          </a:p>
          <a:p>
            <a:pPr marL="571500" indent="-571500">
              <a:buFont typeface="Wingdings" panose="05000000000000000000" pitchFamily="2" charset="2"/>
              <a:buChar char="Ø"/>
            </a:pPr>
            <a:r>
              <a:rPr lang="en-GB" sz="2800" dirty="0"/>
              <a:t>Worksheet </a:t>
            </a:r>
          </a:p>
          <a:p>
            <a:pPr marL="571500" indent="-571500">
              <a:buFont typeface="Wingdings" panose="05000000000000000000" pitchFamily="2" charset="2"/>
              <a:buChar char="Ø"/>
            </a:pPr>
            <a:r>
              <a:rPr lang="en-GB" sz="2800" dirty="0"/>
              <a:t>…  </a:t>
            </a:r>
          </a:p>
        </p:txBody>
      </p:sp>
      <p:pic>
        <p:nvPicPr>
          <p:cNvPr id="13" name="Picture 12">
            <a:extLst>
              <a:ext uri="{FF2B5EF4-FFF2-40B4-BE49-F238E27FC236}">
                <a16:creationId xmlns:a16="http://schemas.microsoft.com/office/drawing/2014/main" id="{102DD6A4-FFA2-4C80-9B35-A71051DCA158}"/>
              </a:ext>
            </a:extLst>
          </p:cNvPr>
          <p:cNvPicPr>
            <a:picLocks noChangeAspect="1"/>
          </p:cNvPicPr>
          <p:nvPr/>
        </p:nvPicPr>
        <p:blipFill>
          <a:blip r:embed="rId5"/>
          <a:stretch>
            <a:fillRect/>
          </a:stretch>
        </p:blipFill>
        <p:spPr>
          <a:xfrm>
            <a:off x="339369" y="4641136"/>
            <a:ext cx="5102061" cy="1947934"/>
          </a:xfrm>
          <a:prstGeom prst="rect">
            <a:avLst/>
          </a:prstGeom>
        </p:spPr>
      </p:pic>
      <p:sp>
        <p:nvSpPr>
          <p:cNvPr id="14" name="Title 1">
            <a:extLst>
              <a:ext uri="{FF2B5EF4-FFF2-40B4-BE49-F238E27FC236}">
                <a16:creationId xmlns:a16="http://schemas.microsoft.com/office/drawing/2014/main" id="{DE08791C-5936-4074-92D0-5DB9A3CD0F0A}"/>
              </a:ext>
            </a:extLst>
          </p:cNvPr>
          <p:cNvSpPr txBox="1">
            <a:spLocks/>
          </p:cNvSpPr>
          <p:nvPr/>
        </p:nvSpPr>
        <p:spPr>
          <a:xfrm>
            <a:off x="188627" y="3942412"/>
            <a:ext cx="4528278" cy="9686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They have relationships</a:t>
            </a:r>
            <a:r>
              <a:rPr lang="en-GB" sz="3200" dirty="0"/>
              <a:t>:</a:t>
            </a:r>
          </a:p>
        </p:txBody>
      </p:sp>
      <p:sp>
        <p:nvSpPr>
          <p:cNvPr id="15" name="Sun 14">
            <a:extLst>
              <a:ext uri="{FF2B5EF4-FFF2-40B4-BE49-F238E27FC236}">
                <a16:creationId xmlns:a16="http://schemas.microsoft.com/office/drawing/2014/main" id="{980BC21D-2C01-499C-A6F9-F7C3751E7871}"/>
              </a:ext>
            </a:extLst>
          </p:cNvPr>
          <p:cNvSpPr/>
          <p:nvPr/>
        </p:nvSpPr>
        <p:spPr>
          <a:xfrm>
            <a:off x="1254647" y="3257487"/>
            <a:ext cx="2809688" cy="918861"/>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Relative</a:t>
            </a:r>
          </a:p>
        </p:txBody>
      </p:sp>
    </p:spTree>
    <p:extLst>
      <p:ext uri="{BB962C8B-B14F-4D97-AF65-F5344CB8AC3E}">
        <p14:creationId xmlns:p14="http://schemas.microsoft.com/office/powerpoint/2010/main" val="10175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B11C-A718-4846-B6E1-DADEA6D3E506}"/>
              </a:ext>
            </a:extLst>
          </p:cNvPr>
          <p:cNvSpPr>
            <a:spLocks noGrp="1"/>
          </p:cNvSpPr>
          <p:nvPr>
            <p:ph type="title"/>
          </p:nvPr>
        </p:nvSpPr>
        <p:spPr/>
        <p:txBody>
          <a:bodyPr/>
          <a:lstStyle/>
          <a:p>
            <a:r>
              <a:rPr lang="en-GB" dirty="0"/>
              <a:t>What are these things?</a:t>
            </a:r>
          </a:p>
        </p:txBody>
      </p:sp>
      <p:graphicFrame>
        <p:nvGraphicFramePr>
          <p:cNvPr id="4" name="Content Placeholder 3">
            <a:extLst>
              <a:ext uri="{FF2B5EF4-FFF2-40B4-BE49-F238E27FC236}">
                <a16:creationId xmlns:a16="http://schemas.microsoft.com/office/drawing/2014/main" id="{63D81068-262C-4145-814F-0D78B706B0F5}"/>
              </a:ext>
            </a:extLst>
          </p:cNvPr>
          <p:cNvGraphicFramePr>
            <a:graphicFrameLocks noGrp="1"/>
          </p:cNvGraphicFramePr>
          <p:nvPr>
            <p:ph idx="1"/>
          </p:nvPr>
        </p:nvGraphicFramePr>
        <p:xfrm>
          <a:off x="-160578" y="330076"/>
          <a:ext cx="12226198" cy="63561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633B998-D980-46B8-9944-68C2AC5C4C7A}"/>
              </a:ext>
            </a:extLst>
          </p:cNvPr>
          <p:cNvPicPr>
            <a:picLocks noChangeAspect="1"/>
          </p:cNvPicPr>
          <p:nvPr/>
        </p:nvPicPr>
        <p:blipFill>
          <a:blip r:embed="rId8"/>
          <a:stretch>
            <a:fillRect/>
          </a:stretch>
        </p:blipFill>
        <p:spPr>
          <a:xfrm>
            <a:off x="5246020" y="1187594"/>
            <a:ext cx="10692781" cy="6858000"/>
          </a:xfrm>
          <a:prstGeom prst="rect">
            <a:avLst/>
          </a:prstGeom>
        </p:spPr>
      </p:pic>
    </p:spTree>
    <p:extLst>
      <p:ext uri="{BB962C8B-B14F-4D97-AF65-F5344CB8AC3E}">
        <p14:creationId xmlns:p14="http://schemas.microsoft.com/office/powerpoint/2010/main" val="368382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AAF76-ED08-4A55-8CB5-B0457039119F}"/>
              </a:ext>
            </a:extLst>
          </p:cNvPr>
          <p:cNvSpPr>
            <a:spLocks noGrp="1"/>
          </p:cNvSpPr>
          <p:nvPr>
            <p:ph type="ctrTitle"/>
          </p:nvPr>
        </p:nvSpPr>
        <p:spPr>
          <a:xfrm>
            <a:off x="0" y="1122362"/>
            <a:ext cx="12192000" cy="5024437"/>
          </a:xfrm>
        </p:spPr>
        <p:txBody>
          <a:bodyPr anchor="ctr">
            <a:normAutofit/>
          </a:bodyPr>
          <a:lstStyle/>
          <a:p>
            <a:pPr>
              <a:lnSpc>
                <a:spcPct val="150000"/>
              </a:lnSpc>
            </a:pPr>
            <a:r>
              <a:rPr lang="en-GB" sz="4800" b="1" dirty="0"/>
              <a:t> a data container or data manipulator</a:t>
            </a:r>
            <a:br>
              <a:rPr lang="en-GB" sz="4800" i="1" dirty="0"/>
            </a:br>
            <a:r>
              <a:rPr lang="en-GB" sz="4800" b="1" dirty="0"/>
              <a:t> linked by user-intent to model their world</a:t>
            </a:r>
            <a:br>
              <a:rPr lang="en-GB" sz="4800" i="1" dirty="0"/>
            </a:br>
            <a:r>
              <a:rPr lang="en-GB" sz="4800" b="1" dirty="0"/>
              <a:t> and positioned to reflect its structure</a:t>
            </a:r>
            <a:br>
              <a:rPr lang="en-GB" sz="4800" i="1" dirty="0"/>
            </a:br>
            <a:endParaRPr lang="en-GB" sz="4800" dirty="0"/>
          </a:p>
        </p:txBody>
      </p:sp>
      <p:sp>
        <p:nvSpPr>
          <p:cNvPr id="8" name="Rectangle 7">
            <a:extLst>
              <a:ext uri="{FF2B5EF4-FFF2-40B4-BE49-F238E27FC236}">
                <a16:creationId xmlns:a16="http://schemas.microsoft.com/office/drawing/2014/main" id="{AA693494-541E-4B05-8A60-3FE9B0D4D9B1}"/>
              </a:ext>
            </a:extLst>
          </p:cNvPr>
          <p:cNvSpPr/>
          <p:nvPr/>
        </p:nvSpPr>
        <p:spPr>
          <a:xfrm>
            <a:off x="5715000" y="1708484"/>
            <a:ext cx="5269832" cy="770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E0D3D3E0-5470-48FD-AF03-18B0F465308E}"/>
              </a:ext>
            </a:extLst>
          </p:cNvPr>
          <p:cNvSpPr/>
          <p:nvPr/>
        </p:nvSpPr>
        <p:spPr>
          <a:xfrm>
            <a:off x="934452" y="2864558"/>
            <a:ext cx="5269832" cy="770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15CB367F-FD54-4708-8541-9406D9BA2D7E}"/>
              </a:ext>
            </a:extLst>
          </p:cNvPr>
          <p:cNvSpPr/>
          <p:nvPr/>
        </p:nvSpPr>
        <p:spPr>
          <a:xfrm>
            <a:off x="6204284" y="2864559"/>
            <a:ext cx="5269832" cy="770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72797C55-AB47-4B01-9264-0216D6C0E29B}"/>
              </a:ext>
            </a:extLst>
          </p:cNvPr>
          <p:cNvSpPr/>
          <p:nvPr/>
        </p:nvSpPr>
        <p:spPr>
          <a:xfrm>
            <a:off x="1347537" y="4056729"/>
            <a:ext cx="10230853" cy="770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A7202CAA-8A7C-441F-85D5-1CD768456C20}"/>
              </a:ext>
            </a:extLst>
          </p:cNvPr>
          <p:cNvSpPr/>
          <p:nvPr/>
        </p:nvSpPr>
        <p:spPr>
          <a:xfrm>
            <a:off x="1451810" y="1819524"/>
            <a:ext cx="5269832" cy="770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Title 1">
            <a:extLst>
              <a:ext uri="{FF2B5EF4-FFF2-40B4-BE49-F238E27FC236}">
                <a16:creationId xmlns:a16="http://schemas.microsoft.com/office/drawing/2014/main" id="{60773FB4-61FF-4582-AC0A-A702C969F0EF}"/>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t>So just what is a cell?</a:t>
            </a:r>
          </a:p>
        </p:txBody>
      </p:sp>
    </p:spTree>
    <p:extLst>
      <p:ext uri="{BB962C8B-B14F-4D97-AF65-F5344CB8AC3E}">
        <p14:creationId xmlns:p14="http://schemas.microsoft.com/office/powerpoint/2010/main" val="14922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D8E3-AFA2-42E4-A3E1-43B2269A3577}"/>
              </a:ext>
            </a:extLst>
          </p:cNvPr>
          <p:cNvSpPr>
            <a:spLocks noGrp="1"/>
          </p:cNvSpPr>
          <p:nvPr>
            <p:ph type="title"/>
          </p:nvPr>
        </p:nvSpPr>
        <p:spPr/>
        <p:txBody>
          <a:bodyPr/>
          <a:lstStyle/>
          <a:p>
            <a:r>
              <a:rPr lang="en-GB" dirty="0"/>
              <a:t>Let’s organise a jail break</a:t>
            </a:r>
          </a:p>
        </p:txBody>
      </p:sp>
      <p:pic>
        <p:nvPicPr>
          <p:cNvPr id="5" name="Content Placeholder 3">
            <a:extLst>
              <a:ext uri="{FF2B5EF4-FFF2-40B4-BE49-F238E27FC236}">
                <a16:creationId xmlns:a16="http://schemas.microsoft.com/office/drawing/2014/main" id="{F360A1F6-ED31-4D86-B686-FD711245DF23}"/>
              </a:ext>
            </a:extLst>
          </p:cNvPr>
          <p:cNvPicPr>
            <a:picLocks noChangeAspect="1"/>
          </p:cNvPicPr>
          <p:nvPr/>
        </p:nvPicPr>
        <p:blipFill>
          <a:blip r:embed="rId3"/>
          <a:stretch>
            <a:fillRect/>
          </a:stretch>
        </p:blipFill>
        <p:spPr>
          <a:xfrm>
            <a:off x="838200" y="2238007"/>
            <a:ext cx="10515600" cy="3526573"/>
          </a:xfrm>
          <a:prstGeom prst="rect">
            <a:avLst/>
          </a:prstGeom>
        </p:spPr>
      </p:pic>
      <p:pic>
        <p:nvPicPr>
          <p:cNvPr id="6" name="Picture 5">
            <a:extLst>
              <a:ext uri="{FF2B5EF4-FFF2-40B4-BE49-F238E27FC236}">
                <a16:creationId xmlns:a16="http://schemas.microsoft.com/office/drawing/2014/main" id="{D8E2451E-B6A7-4115-8740-B7E42FA2C2A7}"/>
              </a:ext>
            </a:extLst>
          </p:cNvPr>
          <p:cNvPicPr>
            <a:picLocks noChangeAspect="1"/>
          </p:cNvPicPr>
          <p:nvPr/>
        </p:nvPicPr>
        <p:blipFill>
          <a:blip r:embed="rId4"/>
          <a:stretch>
            <a:fillRect/>
          </a:stretch>
        </p:blipFill>
        <p:spPr>
          <a:xfrm>
            <a:off x="838200" y="2169448"/>
            <a:ext cx="10515600" cy="4014788"/>
          </a:xfrm>
          <a:prstGeom prst="rect">
            <a:avLst/>
          </a:prstGeom>
        </p:spPr>
      </p:pic>
      <p:sp>
        <p:nvSpPr>
          <p:cNvPr id="7" name="Content Placeholder 6">
            <a:extLst>
              <a:ext uri="{FF2B5EF4-FFF2-40B4-BE49-F238E27FC236}">
                <a16:creationId xmlns:a16="http://schemas.microsoft.com/office/drawing/2014/main" id="{681E4CA6-6F23-4875-8DB3-C74EDB9C0A6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38240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D8E3-AFA2-42E4-A3E1-43B2269A3577}"/>
              </a:ext>
            </a:extLst>
          </p:cNvPr>
          <p:cNvSpPr>
            <a:spLocks noGrp="1"/>
          </p:cNvSpPr>
          <p:nvPr>
            <p:ph type="title"/>
          </p:nvPr>
        </p:nvSpPr>
        <p:spPr/>
        <p:txBody>
          <a:bodyPr/>
          <a:lstStyle/>
          <a:p>
            <a:r>
              <a:rPr lang="en-GB" dirty="0"/>
              <a:t>Let’s organise a jail break</a:t>
            </a:r>
          </a:p>
        </p:txBody>
      </p:sp>
      <p:pic>
        <p:nvPicPr>
          <p:cNvPr id="5" name="Content Placeholder 3">
            <a:extLst>
              <a:ext uri="{FF2B5EF4-FFF2-40B4-BE49-F238E27FC236}">
                <a16:creationId xmlns:a16="http://schemas.microsoft.com/office/drawing/2014/main" id="{F360A1F6-ED31-4D86-B686-FD711245DF23}"/>
              </a:ext>
            </a:extLst>
          </p:cNvPr>
          <p:cNvPicPr>
            <a:picLocks noChangeAspect="1"/>
          </p:cNvPicPr>
          <p:nvPr/>
        </p:nvPicPr>
        <p:blipFill>
          <a:blip r:embed="rId3"/>
          <a:stretch>
            <a:fillRect/>
          </a:stretch>
        </p:blipFill>
        <p:spPr>
          <a:xfrm>
            <a:off x="838200" y="2238007"/>
            <a:ext cx="10515600" cy="3526573"/>
          </a:xfrm>
          <a:prstGeom prst="rect">
            <a:avLst/>
          </a:prstGeom>
        </p:spPr>
      </p:pic>
      <p:pic>
        <p:nvPicPr>
          <p:cNvPr id="6" name="Picture 5">
            <a:extLst>
              <a:ext uri="{FF2B5EF4-FFF2-40B4-BE49-F238E27FC236}">
                <a16:creationId xmlns:a16="http://schemas.microsoft.com/office/drawing/2014/main" id="{D8E2451E-B6A7-4115-8740-B7E42FA2C2A7}"/>
              </a:ext>
            </a:extLst>
          </p:cNvPr>
          <p:cNvPicPr>
            <a:picLocks noChangeAspect="1"/>
          </p:cNvPicPr>
          <p:nvPr/>
        </p:nvPicPr>
        <p:blipFill>
          <a:blip r:embed="rId4"/>
          <a:stretch>
            <a:fillRect/>
          </a:stretch>
        </p:blipFill>
        <p:spPr>
          <a:xfrm>
            <a:off x="838200" y="2169448"/>
            <a:ext cx="10515600" cy="4014788"/>
          </a:xfrm>
          <a:prstGeom prst="rect">
            <a:avLst/>
          </a:prstGeom>
        </p:spPr>
      </p:pic>
      <p:pic>
        <p:nvPicPr>
          <p:cNvPr id="4" name="Content Placeholder 3">
            <a:extLst>
              <a:ext uri="{FF2B5EF4-FFF2-40B4-BE49-F238E27FC236}">
                <a16:creationId xmlns:a16="http://schemas.microsoft.com/office/drawing/2014/main" id="{EA269C9A-E274-4647-B45E-099AF08E1B3A}"/>
              </a:ext>
            </a:extLst>
          </p:cNvPr>
          <p:cNvPicPr>
            <a:picLocks noGrp="1" noChangeAspect="1"/>
          </p:cNvPicPr>
          <p:nvPr>
            <p:ph idx="1"/>
          </p:nvPr>
        </p:nvPicPr>
        <p:blipFill>
          <a:blip r:embed="rId5"/>
          <a:stretch>
            <a:fillRect/>
          </a:stretch>
        </p:blipFill>
        <p:spPr>
          <a:xfrm>
            <a:off x="3826754" y="1785480"/>
            <a:ext cx="4699069" cy="4351338"/>
          </a:xfrm>
          <a:prstGeom prst="rect">
            <a:avLst/>
          </a:prstGeom>
        </p:spPr>
      </p:pic>
    </p:spTree>
    <p:extLst>
      <p:ext uri="{BB962C8B-B14F-4D97-AF65-F5344CB8AC3E}">
        <p14:creationId xmlns:p14="http://schemas.microsoft.com/office/powerpoint/2010/main" val="395316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BF7628BE-CE4E-4DA0-AE88-E857DD119E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3854" y="78836"/>
            <a:ext cx="3851110" cy="6611351"/>
          </a:xfrm>
          <a:prstGeom prst="rect">
            <a:avLst/>
          </a:prstGeom>
        </p:spPr>
      </p:pic>
    </p:spTree>
    <p:extLst>
      <p:ext uri="{BB962C8B-B14F-4D97-AF65-F5344CB8AC3E}">
        <p14:creationId xmlns:p14="http://schemas.microsoft.com/office/powerpoint/2010/main" val="330639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D9583E-B2C6-473B-89C4-8065312A9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8993" y="72887"/>
            <a:ext cx="3750948" cy="6712226"/>
          </a:xfrm>
        </p:spPr>
      </p:pic>
    </p:spTree>
    <p:extLst>
      <p:ext uri="{BB962C8B-B14F-4D97-AF65-F5344CB8AC3E}">
        <p14:creationId xmlns:p14="http://schemas.microsoft.com/office/powerpoint/2010/main" val="817680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2055-2B12-4BF8-94C3-DD13EB261E10}"/>
              </a:ext>
            </a:extLst>
          </p:cNvPr>
          <p:cNvSpPr>
            <a:spLocks noGrp="1"/>
          </p:cNvSpPr>
          <p:nvPr>
            <p:ph type="title"/>
          </p:nvPr>
        </p:nvSpPr>
        <p:spPr/>
        <p:txBody>
          <a:bodyPr/>
          <a:lstStyle/>
          <a:p>
            <a:r>
              <a:rPr lang="en-GB" dirty="0"/>
              <a:t>What do you see? </a:t>
            </a:r>
          </a:p>
        </p:txBody>
      </p:sp>
      <p:sp>
        <p:nvSpPr>
          <p:cNvPr id="3" name="Content Placeholder 2">
            <a:extLst>
              <a:ext uri="{FF2B5EF4-FFF2-40B4-BE49-F238E27FC236}">
                <a16:creationId xmlns:a16="http://schemas.microsoft.com/office/drawing/2014/main" id="{3873AB01-959E-402D-9A80-70A5F44274F3}"/>
              </a:ext>
            </a:extLst>
          </p:cNvPr>
          <p:cNvSpPr>
            <a:spLocks noGrp="1"/>
          </p:cNvSpPr>
          <p:nvPr>
            <p:ph idx="1"/>
          </p:nvPr>
        </p:nvSpPr>
        <p:spPr>
          <a:xfrm>
            <a:off x="8808720" y="2621279"/>
            <a:ext cx="2545080" cy="3555683"/>
          </a:xfrm>
        </p:spPr>
        <p:txBody>
          <a:bodyPr/>
          <a:lstStyle/>
          <a:p>
            <a:r>
              <a:rPr lang="en-GB" dirty="0"/>
              <a:t>Words?</a:t>
            </a:r>
          </a:p>
          <a:p>
            <a:r>
              <a:rPr lang="en-GB" dirty="0"/>
              <a:t>Numbers?</a:t>
            </a:r>
          </a:p>
          <a:p>
            <a:r>
              <a:rPr lang="en-GB" dirty="0"/>
              <a:t>Maths? </a:t>
            </a:r>
          </a:p>
          <a:p>
            <a:r>
              <a:rPr lang="en-GB" dirty="0"/>
              <a:t>A table?</a:t>
            </a:r>
          </a:p>
          <a:p>
            <a:r>
              <a:rPr lang="en-GB" dirty="0"/>
              <a:t>A grid? </a:t>
            </a:r>
          </a:p>
        </p:txBody>
      </p:sp>
      <p:pic>
        <p:nvPicPr>
          <p:cNvPr id="4" name="Picture 3">
            <a:extLst>
              <a:ext uri="{FF2B5EF4-FFF2-40B4-BE49-F238E27FC236}">
                <a16:creationId xmlns:a16="http://schemas.microsoft.com/office/drawing/2014/main" id="{9CA91A32-FDD4-4518-ACA6-39DAEF98EC82}"/>
              </a:ext>
            </a:extLst>
          </p:cNvPr>
          <p:cNvPicPr>
            <a:picLocks noChangeAspect="1"/>
          </p:cNvPicPr>
          <p:nvPr/>
        </p:nvPicPr>
        <p:blipFill>
          <a:blip r:embed="rId2"/>
          <a:stretch>
            <a:fillRect/>
          </a:stretch>
        </p:blipFill>
        <p:spPr>
          <a:xfrm>
            <a:off x="1098867" y="1955771"/>
            <a:ext cx="7120573" cy="3669376"/>
          </a:xfrm>
          <a:prstGeom prst="rect">
            <a:avLst/>
          </a:prstGeom>
        </p:spPr>
      </p:pic>
    </p:spTree>
    <p:extLst>
      <p:ext uri="{BB962C8B-B14F-4D97-AF65-F5344CB8AC3E}">
        <p14:creationId xmlns:p14="http://schemas.microsoft.com/office/powerpoint/2010/main" val="8831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A06C8A4-7E4E-4AFD-AB64-9023C38D9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156" y="0"/>
            <a:ext cx="3892378" cy="6858000"/>
          </a:xfrm>
          <a:prstGeom prst="rect">
            <a:avLst/>
          </a:prstGeom>
        </p:spPr>
      </p:pic>
    </p:spTree>
    <p:extLst>
      <p:ext uri="{BB962C8B-B14F-4D97-AF65-F5344CB8AC3E}">
        <p14:creationId xmlns:p14="http://schemas.microsoft.com/office/powerpoint/2010/main" val="2102186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897A37-0C2A-432D-A774-FD0AA777E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682" y="0"/>
            <a:ext cx="5908431" cy="6858000"/>
          </a:xfrm>
          <a:prstGeom prst="rect">
            <a:avLst/>
          </a:prstGeom>
        </p:spPr>
      </p:pic>
    </p:spTree>
    <p:extLst>
      <p:ext uri="{BB962C8B-B14F-4D97-AF65-F5344CB8AC3E}">
        <p14:creationId xmlns:p14="http://schemas.microsoft.com/office/powerpoint/2010/main" val="249633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63529289-1640-41D9-A9AD-068751750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0709" y="0"/>
            <a:ext cx="4996070" cy="6805278"/>
          </a:xfrm>
        </p:spPr>
      </p:pic>
    </p:spTree>
    <p:extLst>
      <p:ext uri="{BB962C8B-B14F-4D97-AF65-F5344CB8AC3E}">
        <p14:creationId xmlns:p14="http://schemas.microsoft.com/office/powerpoint/2010/main" val="346273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5029EE-D465-430E-A62A-AF1462027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4136" y="59635"/>
            <a:ext cx="7579011" cy="6738730"/>
          </a:xfrm>
        </p:spPr>
      </p:pic>
    </p:spTree>
    <p:extLst>
      <p:ext uri="{BB962C8B-B14F-4D97-AF65-F5344CB8AC3E}">
        <p14:creationId xmlns:p14="http://schemas.microsoft.com/office/powerpoint/2010/main" val="290048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5029EE-D465-430E-A62A-AF14620275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3947" y="59635"/>
            <a:ext cx="7579011" cy="6738730"/>
          </a:xfrm>
        </p:spPr>
      </p:pic>
      <p:pic>
        <p:nvPicPr>
          <p:cNvPr id="7" name="Picture 6">
            <a:extLst>
              <a:ext uri="{FF2B5EF4-FFF2-40B4-BE49-F238E27FC236}">
                <a16:creationId xmlns:a16="http://schemas.microsoft.com/office/drawing/2014/main" id="{52B94667-E942-4EA2-AD74-EA423432E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5" y="-59635"/>
            <a:ext cx="3988993" cy="6858000"/>
          </a:xfrm>
          <a:prstGeom prst="rect">
            <a:avLst/>
          </a:prstGeom>
        </p:spPr>
      </p:pic>
    </p:spTree>
    <p:extLst>
      <p:ext uri="{BB962C8B-B14F-4D97-AF65-F5344CB8AC3E}">
        <p14:creationId xmlns:p14="http://schemas.microsoft.com/office/powerpoint/2010/main" val="2951960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94D5-3BF3-419C-8C14-DCD193D82C45}"/>
              </a:ext>
            </a:extLst>
          </p:cNvPr>
          <p:cNvSpPr>
            <a:spLocks noGrp="1"/>
          </p:cNvSpPr>
          <p:nvPr>
            <p:ph type="title"/>
          </p:nvPr>
        </p:nvSpPr>
        <p:spPr>
          <a:xfrm>
            <a:off x="775753" y="75913"/>
            <a:ext cx="10515600" cy="1325563"/>
          </a:xfrm>
        </p:spPr>
        <p:txBody>
          <a:bodyPr/>
          <a:lstStyle/>
          <a:p>
            <a:r>
              <a:rPr lang="en-GB" dirty="0"/>
              <a:t>Cells on a Petri dish </a:t>
            </a:r>
          </a:p>
        </p:txBody>
      </p:sp>
      <p:sp>
        <p:nvSpPr>
          <p:cNvPr id="3" name="Content Placeholder 2">
            <a:extLst>
              <a:ext uri="{FF2B5EF4-FFF2-40B4-BE49-F238E27FC236}">
                <a16:creationId xmlns:a16="http://schemas.microsoft.com/office/drawing/2014/main" id="{90F26001-BD83-4AEC-AE43-BA3DA45A28C8}"/>
              </a:ext>
            </a:extLst>
          </p:cNvPr>
          <p:cNvSpPr>
            <a:spLocks noGrp="1"/>
          </p:cNvSpPr>
          <p:nvPr>
            <p:ph idx="1"/>
          </p:nvPr>
        </p:nvSpPr>
        <p:spPr/>
        <p:txBody>
          <a:bodyPr/>
          <a:lstStyle/>
          <a:p>
            <a:endParaRPr lang="en-GB" dirty="0"/>
          </a:p>
        </p:txBody>
      </p:sp>
      <p:pic>
        <p:nvPicPr>
          <p:cNvPr id="4" name="img803809" descr="image001">
            <a:extLst>
              <a:ext uri="{FF2B5EF4-FFF2-40B4-BE49-F238E27FC236}">
                <a16:creationId xmlns:a16="http://schemas.microsoft.com/office/drawing/2014/main" id="{EAA8D3F1-EE3E-453E-BB7F-750AA801B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883" y="1401476"/>
            <a:ext cx="5538439" cy="540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490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9600-44D9-4635-A9FA-D35A4546339F}"/>
              </a:ext>
            </a:extLst>
          </p:cNvPr>
          <p:cNvSpPr>
            <a:spLocks noGrp="1"/>
          </p:cNvSpPr>
          <p:nvPr>
            <p:ph type="title"/>
          </p:nvPr>
        </p:nvSpPr>
        <p:spPr/>
        <p:txBody>
          <a:bodyPr/>
          <a:lstStyle/>
          <a:p>
            <a:r>
              <a:rPr lang="en-GB" dirty="0"/>
              <a:t>Or we can line</a:t>
            </a:r>
            <a:r>
              <a:rPr lang="en-GB" baseline="0" dirty="0"/>
              <a:t> them up  &gt;MSGFA2 </a:t>
            </a:r>
            <a:r>
              <a:rPr lang="en-GB" baseline="0" dirty="0" err="1"/>
              <a:t>algo</a:t>
            </a:r>
            <a:r>
              <a:rPr lang="en-GB" baseline="0" dirty="0"/>
              <a:t> </a:t>
            </a:r>
            <a:endParaRPr lang="en-GB" dirty="0"/>
          </a:p>
        </p:txBody>
      </p:sp>
      <p:sp>
        <p:nvSpPr>
          <p:cNvPr id="3" name="Content Placeholder 2">
            <a:extLst>
              <a:ext uri="{FF2B5EF4-FFF2-40B4-BE49-F238E27FC236}">
                <a16:creationId xmlns:a16="http://schemas.microsoft.com/office/drawing/2014/main" id="{C7520B35-3E18-4BBF-90BC-460175F6BCC6}"/>
              </a:ext>
            </a:extLst>
          </p:cNvPr>
          <p:cNvSpPr>
            <a:spLocks noGrp="1"/>
          </p:cNvSpPr>
          <p:nvPr>
            <p:ph idx="1"/>
          </p:nvPr>
        </p:nvSpPr>
        <p:spPr/>
        <p:txBody>
          <a:bodyPr/>
          <a:lstStyle/>
          <a:p>
            <a:endParaRPr lang="en-GB"/>
          </a:p>
        </p:txBody>
      </p:sp>
      <p:pic>
        <p:nvPicPr>
          <p:cNvPr id="4" name="img803809" descr="image001">
            <a:extLst>
              <a:ext uri="{FF2B5EF4-FFF2-40B4-BE49-F238E27FC236}">
                <a16:creationId xmlns:a16="http://schemas.microsoft.com/office/drawing/2014/main" id="{E469EDCB-43DB-4BC5-81EA-251907D1C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1673566"/>
            <a:ext cx="4631955" cy="452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0BE3A90-C32F-4F41-A667-9A821EAAD952}"/>
              </a:ext>
            </a:extLst>
          </p:cNvPr>
          <p:cNvPicPr>
            <a:picLocks noChangeAspect="1"/>
          </p:cNvPicPr>
          <p:nvPr/>
        </p:nvPicPr>
        <p:blipFill>
          <a:blip r:embed="rId3"/>
          <a:stretch>
            <a:fillRect/>
          </a:stretch>
        </p:blipFill>
        <p:spPr>
          <a:xfrm>
            <a:off x="6938387" y="1464093"/>
            <a:ext cx="3340720" cy="5393907"/>
          </a:xfrm>
          <a:prstGeom prst="rect">
            <a:avLst/>
          </a:prstGeom>
        </p:spPr>
      </p:pic>
    </p:spTree>
    <p:extLst>
      <p:ext uri="{BB962C8B-B14F-4D97-AF65-F5344CB8AC3E}">
        <p14:creationId xmlns:p14="http://schemas.microsoft.com/office/powerpoint/2010/main" val="3526144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E9F7E-264A-45AB-B687-005847391811}"/>
              </a:ext>
            </a:extLst>
          </p:cNvPr>
          <p:cNvPicPr>
            <a:picLocks noChangeAspect="1"/>
          </p:cNvPicPr>
          <p:nvPr/>
        </p:nvPicPr>
        <p:blipFill>
          <a:blip r:embed="rId2"/>
          <a:stretch>
            <a:fillRect/>
          </a:stretch>
        </p:blipFill>
        <p:spPr>
          <a:xfrm>
            <a:off x="4396209" y="0"/>
            <a:ext cx="7280206" cy="6858000"/>
          </a:xfrm>
          <a:prstGeom prst="rect">
            <a:avLst/>
          </a:prstGeom>
        </p:spPr>
      </p:pic>
      <p:pic>
        <p:nvPicPr>
          <p:cNvPr id="5" name="Picture 4">
            <a:extLst>
              <a:ext uri="{FF2B5EF4-FFF2-40B4-BE49-F238E27FC236}">
                <a16:creationId xmlns:a16="http://schemas.microsoft.com/office/drawing/2014/main" id="{5E481E9C-9F0B-4962-976B-54505530BE7C}"/>
              </a:ext>
            </a:extLst>
          </p:cNvPr>
          <p:cNvPicPr/>
          <p:nvPr/>
        </p:nvPicPr>
        <p:blipFill>
          <a:blip r:embed="rId3"/>
          <a:stretch>
            <a:fillRect/>
          </a:stretch>
        </p:blipFill>
        <p:spPr>
          <a:xfrm>
            <a:off x="4264209" y="126966"/>
            <a:ext cx="1123950" cy="1419225"/>
          </a:xfrm>
          <a:prstGeom prst="rect">
            <a:avLst/>
          </a:prstGeom>
        </p:spPr>
      </p:pic>
      <p:cxnSp>
        <p:nvCxnSpPr>
          <p:cNvPr id="7" name="Straight Arrow Connector 6">
            <a:extLst>
              <a:ext uri="{FF2B5EF4-FFF2-40B4-BE49-F238E27FC236}">
                <a16:creationId xmlns:a16="http://schemas.microsoft.com/office/drawing/2014/main" id="{EF0BA74B-F3F9-4B02-8B2F-C92F3D8D4580}"/>
              </a:ext>
            </a:extLst>
          </p:cNvPr>
          <p:cNvCxnSpPr>
            <a:cxnSpLocks/>
          </p:cNvCxnSpPr>
          <p:nvPr/>
        </p:nvCxnSpPr>
        <p:spPr>
          <a:xfrm flipH="1" flipV="1">
            <a:off x="8729732" y="3566160"/>
            <a:ext cx="2912656" cy="190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Freeform: Shape 20">
            <a:extLst>
              <a:ext uri="{FF2B5EF4-FFF2-40B4-BE49-F238E27FC236}">
                <a16:creationId xmlns:a16="http://schemas.microsoft.com/office/drawing/2014/main" id="{978A7D36-6D86-46A5-86E8-3C2EA24F46A1}"/>
              </a:ext>
            </a:extLst>
          </p:cNvPr>
          <p:cNvSpPr/>
          <p:nvPr/>
        </p:nvSpPr>
        <p:spPr>
          <a:xfrm>
            <a:off x="7577588" y="4361688"/>
            <a:ext cx="2986794" cy="2090489"/>
          </a:xfrm>
          <a:custGeom>
            <a:avLst/>
            <a:gdLst>
              <a:gd name="connsiteX0" fmla="*/ 0 w 2986794"/>
              <a:gd name="connsiteY0" fmla="*/ 1741932 h 2090489"/>
              <a:gd name="connsiteX1" fmla="*/ 2345436 w 2986794"/>
              <a:gd name="connsiteY1" fmla="*/ 1961388 h 2090489"/>
              <a:gd name="connsiteX2" fmla="*/ 2985516 w 2986794"/>
              <a:gd name="connsiteY2" fmla="*/ 0 h 2090489"/>
            </a:gdLst>
            <a:ahLst/>
            <a:cxnLst>
              <a:cxn ang="0">
                <a:pos x="connsiteX0" y="connsiteY0"/>
              </a:cxn>
              <a:cxn ang="0">
                <a:pos x="connsiteX1" y="connsiteY1"/>
              </a:cxn>
              <a:cxn ang="0">
                <a:pos x="connsiteX2" y="connsiteY2"/>
              </a:cxn>
            </a:cxnLst>
            <a:rect l="l" t="t" r="r" b="b"/>
            <a:pathLst>
              <a:path w="2986794" h="2090489">
                <a:moveTo>
                  <a:pt x="0" y="1741932"/>
                </a:moveTo>
                <a:cubicBezTo>
                  <a:pt x="923925" y="1996821"/>
                  <a:pt x="1847850" y="2251710"/>
                  <a:pt x="2345436" y="1961388"/>
                </a:cubicBezTo>
                <a:cubicBezTo>
                  <a:pt x="2843022" y="1671066"/>
                  <a:pt x="3003042" y="400050"/>
                  <a:pt x="2985516" y="0"/>
                </a:cubicBezTo>
              </a:path>
            </a:pathLst>
          </a:cu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22" name="TextBox 21">
            <a:extLst>
              <a:ext uri="{FF2B5EF4-FFF2-40B4-BE49-F238E27FC236}">
                <a16:creationId xmlns:a16="http://schemas.microsoft.com/office/drawing/2014/main" id="{848039FA-6B71-466D-AE9A-FCAF8D361C0F}"/>
              </a:ext>
            </a:extLst>
          </p:cNvPr>
          <p:cNvSpPr txBox="1"/>
          <p:nvPr/>
        </p:nvSpPr>
        <p:spPr>
          <a:xfrm>
            <a:off x="11582660" y="3571670"/>
            <a:ext cx="324128" cy="369332"/>
          </a:xfrm>
          <a:prstGeom prst="rect">
            <a:avLst/>
          </a:prstGeom>
          <a:noFill/>
        </p:spPr>
        <p:txBody>
          <a:bodyPr wrap="none" rtlCol="0">
            <a:spAutoFit/>
          </a:bodyPr>
          <a:lstStyle/>
          <a:p>
            <a:r>
              <a:rPr lang="en-GB" b="1" dirty="0"/>
              <a:t>B</a:t>
            </a:r>
          </a:p>
        </p:txBody>
      </p:sp>
      <p:sp>
        <p:nvSpPr>
          <p:cNvPr id="23" name="TextBox 22">
            <a:extLst>
              <a:ext uri="{FF2B5EF4-FFF2-40B4-BE49-F238E27FC236}">
                <a16:creationId xmlns:a16="http://schemas.microsoft.com/office/drawing/2014/main" id="{ACBDC15D-4600-4D58-A1F7-20BBA91998A6}"/>
              </a:ext>
            </a:extLst>
          </p:cNvPr>
          <p:cNvSpPr txBox="1"/>
          <p:nvPr/>
        </p:nvSpPr>
        <p:spPr>
          <a:xfrm>
            <a:off x="9871550" y="6215810"/>
            <a:ext cx="314510" cy="369332"/>
          </a:xfrm>
          <a:prstGeom prst="rect">
            <a:avLst/>
          </a:prstGeom>
          <a:noFill/>
        </p:spPr>
        <p:txBody>
          <a:bodyPr wrap="none" rtlCol="0">
            <a:spAutoFit/>
          </a:bodyPr>
          <a:lstStyle/>
          <a:p>
            <a:r>
              <a:rPr lang="en-GB" b="1" dirty="0"/>
              <a:t>C</a:t>
            </a:r>
          </a:p>
        </p:txBody>
      </p:sp>
      <p:cxnSp>
        <p:nvCxnSpPr>
          <p:cNvPr id="25" name="Straight Arrow Connector 24">
            <a:extLst>
              <a:ext uri="{FF2B5EF4-FFF2-40B4-BE49-F238E27FC236}">
                <a16:creationId xmlns:a16="http://schemas.microsoft.com/office/drawing/2014/main" id="{9A4F8DF0-59B7-4BAF-B836-F6A7F2F037CC}"/>
              </a:ext>
            </a:extLst>
          </p:cNvPr>
          <p:cNvCxnSpPr>
            <a:cxnSpLocks/>
          </p:cNvCxnSpPr>
          <p:nvPr/>
        </p:nvCxnSpPr>
        <p:spPr>
          <a:xfrm flipV="1">
            <a:off x="5264156" y="4535424"/>
            <a:ext cx="2377440" cy="1110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B3DD49DA-D31F-4CBF-BA74-8E763A3E7B79}"/>
              </a:ext>
            </a:extLst>
          </p:cNvPr>
          <p:cNvSpPr txBox="1"/>
          <p:nvPr/>
        </p:nvSpPr>
        <p:spPr>
          <a:xfrm>
            <a:off x="4871719" y="5539154"/>
            <a:ext cx="330540" cy="369332"/>
          </a:xfrm>
          <a:prstGeom prst="rect">
            <a:avLst/>
          </a:prstGeom>
          <a:noFill/>
        </p:spPr>
        <p:txBody>
          <a:bodyPr wrap="none" rtlCol="0">
            <a:spAutoFit/>
          </a:bodyPr>
          <a:lstStyle/>
          <a:p>
            <a:r>
              <a:rPr lang="en-GB" b="1" dirty="0"/>
              <a:t>D</a:t>
            </a:r>
          </a:p>
        </p:txBody>
      </p:sp>
      <p:cxnSp>
        <p:nvCxnSpPr>
          <p:cNvPr id="28" name="Straight Arrow Connector 27">
            <a:extLst>
              <a:ext uri="{FF2B5EF4-FFF2-40B4-BE49-F238E27FC236}">
                <a16:creationId xmlns:a16="http://schemas.microsoft.com/office/drawing/2014/main" id="{FEFB0495-B703-4F06-8F24-42FD11573B65}"/>
              </a:ext>
            </a:extLst>
          </p:cNvPr>
          <p:cNvCxnSpPr>
            <a:cxnSpLocks/>
          </p:cNvCxnSpPr>
          <p:nvPr/>
        </p:nvCxnSpPr>
        <p:spPr>
          <a:xfrm flipH="1">
            <a:off x="8946140" y="836578"/>
            <a:ext cx="2028444" cy="6584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1510562D-DA15-46DF-8329-8580ABE46C92}"/>
              </a:ext>
            </a:extLst>
          </p:cNvPr>
          <p:cNvSpPr txBox="1"/>
          <p:nvPr/>
        </p:nvSpPr>
        <p:spPr>
          <a:xfrm>
            <a:off x="10927707" y="651912"/>
            <a:ext cx="324128" cy="369332"/>
          </a:xfrm>
          <a:prstGeom prst="rect">
            <a:avLst/>
          </a:prstGeom>
          <a:noFill/>
        </p:spPr>
        <p:txBody>
          <a:bodyPr wrap="none" rtlCol="0">
            <a:spAutoFit/>
          </a:bodyPr>
          <a:lstStyle/>
          <a:p>
            <a:r>
              <a:rPr lang="en-GB" b="1" dirty="0"/>
              <a:t>A</a:t>
            </a:r>
          </a:p>
        </p:txBody>
      </p:sp>
      <p:cxnSp>
        <p:nvCxnSpPr>
          <p:cNvPr id="32" name="Straight Arrow Connector 31">
            <a:extLst>
              <a:ext uri="{FF2B5EF4-FFF2-40B4-BE49-F238E27FC236}">
                <a16:creationId xmlns:a16="http://schemas.microsoft.com/office/drawing/2014/main" id="{971036EE-6ED1-4648-9A20-D24D4398A921}"/>
              </a:ext>
            </a:extLst>
          </p:cNvPr>
          <p:cNvCxnSpPr>
            <a:cxnSpLocks/>
          </p:cNvCxnSpPr>
          <p:nvPr/>
        </p:nvCxnSpPr>
        <p:spPr>
          <a:xfrm flipV="1">
            <a:off x="4630934" y="2916936"/>
            <a:ext cx="1177290" cy="1815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B9532FF-A482-4871-B11F-F344941C7D7F}"/>
              </a:ext>
            </a:extLst>
          </p:cNvPr>
          <p:cNvCxnSpPr>
            <a:cxnSpLocks/>
          </p:cNvCxnSpPr>
          <p:nvPr/>
        </p:nvCxnSpPr>
        <p:spPr>
          <a:xfrm flipV="1">
            <a:off x="4654802" y="3031236"/>
            <a:ext cx="1798074" cy="1700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A29CCC3-8159-41CB-94D9-16269596C947}"/>
              </a:ext>
            </a:extLst>
          </p:cNvPr>
          <p:cNvCxnSpPr>
            <a:cxnSpLocks/>
          </p:cNvCxnSpPr>
          <p:nvPr/>
        </p:nvCxnSpPr>
        <p:spPr>
          <a:xfrm flipV="1">
            <a:off x="4654802" y="2793492"/>
            <a:ext cx="2227842" cy="1938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325E66D6-B626-4B77-8138-F7DB2F493D22}"/>
              </a:ext>
            </a:extLst>
          </p:cNvPr>
          <p:cNvSpPr txBox="1"/>
          <p:nvPr/>
        </p:nvSpPr>
        <p:spPr>
          <a:xfrm>
            <a:off x="4407148" y="4670798"/>
            <a:ext cx="296876" cy="369332"/>
          </a:xfrm>
          <a:prstGeom prst="rect">
            <a:avLst/>
          </a:prstGeom>
          <a:noFill/>
        </p:spPr>
        <p:txBody>
          <a:bodyPr wrap="none" rtlCol="0">
            <a:spAutoFit/>
          </a:bodyPr>
          <a:lstStyle/>
          <a:p>
            <a:r>
              <a:rPr lang="en-GB" b="1" dirty="0"/>
              <a:t>E</a:t>
            </a:r>
          </a:p>
        </p:txBody>
      </p:sp>
      <p:sp>
        <p:nvSpPr>
          <p:cNvPr id="2" name="Rectangle 1">
            <a:extLst>
              <a:ext uri="{FF2B5EF4-FFF2-40B4-BE49-F238E27FC236}">
                <a16:creationId xmlns:a16="http://schemas.microsoft.com/office/drawing/2014/main" id="{BC5B5FC3-DA13-4918-B00F-DFB10FCE18AA}"/>
              </a:ext>
            </a:extLst>
          </p:cNvPr>
          <p:cNvSpPr/>
          <p:nvPr/>
        </p:nvSpPr>
        <p:spPr>
          <a:xfrm>
            <a:off x="157203" y="126966"/>
            <a:ext cx="4030118" cy="6004977"/>
          </a:xfrm>
          <a:prstGeom prst="rect">
            <a:avLst/>
          </a:prstGeom>
        </p:spPr>
        <p:txBody>
          <a:bodyPr wrap="square">
            <a:spAutoFit/>
          </a:bodyPr>
          <a:lstStyle/>
          <a:p>
            <a:pPr marL="342900" lvl="0" indent="-342900">
              <a:lnSpc>
                <a:spcPct val="107000"/>
              </a:lnSpc>
              <a:spcAft>
                <a:spcPts val="0"/>
              </a:spcAft>
              <a:buFont typeface="+mj-lt"/>
              <a:buAutoNum type="alphaUcPeriod"/>
            </a:pPr>
            <a:r>
              <a:rPr lang="en-GB" dirty="0">
                <a:latin typeface="Times New Roman" panose="02020603050405020304" pitchFamily="18" charset="0"/>
                <a:ea typeface="Calibri" panose="020F0502020204030204" pitchFamily="34" charset="0"/>
                <a:cs typeface="Times New Roman" panose="02020603050405020304" pitchFamily="18" charset="0"/>
              </a:rPr>
              <a:t>A dragged out chain of cells of the form A2=A1*1.10 used to roll a percentage increase over time. </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UcPeriod"/>
            </a:pPr>
            <a:r>
              <a:rPr lang="en-GB" dirty="0">
                <a:latin typeface="Times New Roman" panose="02020603050405020304" pitchFamily="18" charset="0"/>
                <a:ea typeface="Calibri" panose="020F0502020204030204" pitchFamily="34" charset="0"/>
                <a:cs typeface="Times New Roman" panose="02020603050405020304" pitchFamily="18" charset="0"/>
              </a:rPr>
              <a:t>A shared and commonly used numeric assumption in the model.</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UcPeriod"/>
            </a:pPr>
            <a:r>
              <a:rPr lang="en-GB" dirty="0">
                <a:latin typeface="Times New Roman" panose="02020603050405020304" pitchFamily="18" charset="0"/>
                <a:ea typeface="Calibri" panose="020F0502020204030204" pitchFamily="34" charset="0"/>
                <a:cs typeface="Times New Roman" panose="02020603050405020304" pitchFamily="18" charset="0"/>
              </a:rPr>
              <a:t>A triangular structure of cells calculating net present value of future profit. Each year along the arrow is further into the future and must be projected back one year further, giving the growing complexity of the calculation. </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lphaUcPeriod"/>
            </a:pPr>
            <a:r>
              <a:rPr lang="en-GB" dirty="0">
                <a:latin typeface="Times New Roman" panose="02020603050405020304" pitchFamily="18" charset="0"/>
                <a:ea typeface="Calibri" panose="020F0502020204030204" pitchFamily="34" charset="0"/>
                <a:cs typeface="Times New Roman" panose="02020603050405020304" pitchFamily="18" charset="0"/>
              </a:rPr>
              <a:t>A comparison between two business cases. Note the two structurally identical calculation chains being compared differ only by different numeric business assumptions. </a:t>
            </a:r>
            <a:endParaRPr lang="en-GB"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lphaUcPeriod"/>
            </a:pPr>
            <a:r>
              <a:rPr lang="en-GB" dirty="0">
                <a:latin typeface="Times New Roman" panose="02020603050405020304" pitchFamily="18" charset="0"/>
                <a:ea typeface="Calibri" panose="020F0502020204030204" pitchFamily="34" charset="0"/>
                <a:cs typeface="Times New Roman" panose="02020603050405020304" pitchFamily="18" charset="0"/>
              </a:rPr>
              <a:t>Examples of the business assumptions being frequently referenced in the calculation model. </a:t>
            </a:r>
            <a:endParaRPr lang="en-GB"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437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27" grpId="0"/>
      <p:bldP spid="30" grpId="0"/>
      <p:bldP spid="40" grpId="0"/>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CB27-DF5A-404E-B5C1-D4EE12100BC1}"/>
              </a:ext>
            </a:extLst>
          </p:cNvPr>
          <p:cNvSpPr>
            <a:spLocks noGrp="1"/>
          </p:cNvSpPr>
          <p:nvPr>
            <p:ph type="title"/>
          </p:nvPr>
        </p:nvSpPr>
        <p:spPr/>
        <p:txBody>
          <a:bodyPr/>
          <a:lstStyle/>
          <a:p>
            <a:r>
              <a:rPr lang="en-GB" dirty="0"/>
              <a:t>But all we are doing is playing with the prison cells – what is inside? </a:t>
            </a:r>
          </a:p>
        </p:txBody>
      </p:sp>
      <p:sp>
        <p:nvSpPr>
          <p:cNvPr id="4" name="Rectangle 3">
            <a:extLst>
              <a:ext uri="{FF2B5EF4-FFF2-40B4-BE49-F238E27FC236}">
                <a16:creationId xmlns:a16="http://schemas.microsoft.com/office/drawing/2014/main" id="{2C04840F-D854-4051-BECD-C49F0D99FB6A}"/>
              </a:ext>
            </a:extLst>
          </p:cNvPr>
          <p:cNvSpPr/>
          <p:nvPr/>
        </p:nvSpPr>
        <p:spPr>
          <a:xfrm>
            <a:off x="838200" y="5693561"/>
            <a:ext cx="9019674" cy="966803"/>
          </a:xfrm>
          <a:prstGeom prst="rect">
            <a:avLst/>
          </a:prstGeom>
        </p:spPr>
        <p:txBody>
          <a:bodyPr wrap="square">
            <a:spAutoFit/>
          </a:bodyPr>
          <a:lstStyle/>
          <a:p>
            <a:pPr>
              <a:lnSpc>
                <a:spcPct val="107000"/>
              </a:lnSpc>
              <a:spcAft>
                <a:spcPts val="800"/>
              </a:spcAft>
            </a:pP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Aivaloglou</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E., </a:t>
            </a: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Hoepelman</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D. and </a:t>
            </a: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Hermans</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F., 2015, September. A grammar for spreadsheet formulas evaluated on two large datasets. In </a:t>
            </a:r>
            <a:r>
              <a:rPr lang="en-GB"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2015 IEEE 15th International Working Conference on Source Code Analysis and Manipulation (SCAM)</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(pp. 121-130). IEEE.</a:t>
            </a:r>
            <a:r>
              <a:rPr lang="en-GB" dirty="0">
                <a:latin typeface="Times New Roman" panose="02020603050405020304" pitchFamily="18" charset="0"/>
                <a:ea typeface="Calibri" panose="020F0502020204030204" pitchFamily="34" charset="0"/>
                <a:cs typeface="Times New Roman" panose="02020603050405020304" pitchFamily="18" charset="0"/>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79FBA5DD-C956-4B95-8D79-B8A8764909E8}"/>
              </a:ext>
            </a:extLst>
          </p:cNvPr>
          <p:cNvPicPr>
            <a:picLocks noChangeAspect="1"/>
          </p:cNvPicPr>
          <p:nvPr/>
        </p:nvPicPr>
        <p:blipFill>
          <a:blip r:embed="rId2"/>
          <a:stretch>
            <a:fillRect/>
          </a:stretch>
        </p:blipFill>
        <p:spPr>
          <a:xfrm>
            <a:off x="9096375" y="1825625"/>
            <a:ext cx="2257425" cy="3028950"/>
          </a:xfrm>
          <a:prstGeom prst="rect">
            <a:avLst/>
          </a:prstGeom>
        </p:spPr>
      </p:pic>
      <p:pic>
        <p:nvPicPr>
          <p:cNvPr id="8" name="Picture 7">
            <a:extLst>
              <a:ext uri="{FF2B5EF4-FFF2-40B4-BE49-F238E27FC236}">
                <a16:creationId xmlns:a16="http://schemas.microsoft.com/office/drawing/2014/main" id="{0923EF1C-5B93-46CF-AD4D-698B02C4082F}"/>
              </a:ext>
            </a:extLst>
          </p:cNvPr>
          <p:cNvPicPr>
            <a:picLocks noChangeAspect="1"/>
          </p:cNvPicPr>
          <p:nvPr/>
        </p:nvPicPr>
        <p:blipFill>
          <a:blip r:embed="rId3"/>
          <a:stretch>
            <a:fillRect/>
          </a:stretch>
        </p:blipFill>
        <p:spPr>
          <a:xfrm>
            <a:off x="5348037" y="1690688"/>
            <a:ext cx="3278769" cy="3789947"/>
          </a:xfrm>
          <a:prstGeom prst="rect">
            <a:avLst/>
          </a:prstGeom>
        </p:spPr>
      </p:pic>
      <p:sp>
        <p:nvSpPr>
          <p:cNvPr id="9" name="Rectangle 8">
            <a:extLst>
              <a:ext uri="{FF2B5EF4-FFF2-40B4-BE49-F238E27FC236}">
                <a16:creationId xmlns:a16="http://schemas.microsoft.com/office/drawing/2014/main" id="{19BDF563-5646-4DAE-A859-1C104F1BEF4C}"/>
              </a:ext>
            </a:extLst>
          </p:cNvPr>
          <p:cNvSpPr/>
          <p:nvPr/>
        </p:nvSpPr>
        <p:spPr>
          <a:xfrm>
            <a:off x="1428304" y="3000886"/>
            <a:ext cx="2597186" cy="584775"/>
          </a:xfrm>
          <a:prstGeom prst="rect">
            <a:avLst/>
          </a:prstGeom>
        </p:spPr>
        <p:txBody>
          <a:bodyPr wrap="none">
            <a:spAutoFit/>
          </a:bodyPr>
          <a:lstStyle/>
          <a:p>
            <a:r>
              <a:rPr lang="en-GB" sz="3200" dirty="0"/>
              <a:t>=B3/3.28/3.28</a:t>
            </a:r>
          </a:p>
        </p:txBody>
      </p:sp>
      <p:graphicFrame>
        <p:nvGraphicFramePr>
          <p:cNvPr id="11" name="Content Placeholder 10">
            <a:extLst>
              <a:ext uri="{FF2B5EF4-FFF2-40B4-BE49-F238E27FC236}">
                <a16:creationId xmlns:a16="http://schemas.microsoft.com/office/drawing/2014/main" id="{986EE9EF-3849-46F3-914C-2FF95091A0FE}"/>
              </a:ext>
            </a:extLst>
          </p:cNvPr>
          <p:cNvGraphicFramePr>
            <a:graphicFrameLocks noGrp="1"/>
          </p:cNvGraphicFramePr>
          <p:nvPr>
            <p:ph idx="1"/>
            <p:extLst>
              <p:ext uri="{D42A27DB-BD31-4B8C-83A1-F6EECF244321}">
                <p14:modId xmlns:p14="http://schemas.microsoft.com/office/powerpoint/2010/main" val="2773958693"/>
              </p:ext>
            </p:extLst>
          </p:nvPr>
        </p:nvGraphicFramePr>
        <p:xfrm>
          <a:off x="3233420" y="2658688"/>
          <a:ext cx="5725160" cy="1853947"/>
        </p:xfrm>
        <a:graphic>
          <a:graphicData uri="http://schemas.openxmlformats.org/drawingml/2006/table">
            <a:tbl>
              <a:tblPr firstRow="1" firstCol="1" bandRow="1">
                <a:tableStyleId>{5C22544A-7EE6-4342-B048-85BDC9FD1C3A}</a:tableStyleId>
              </a:tblPr>
              <a:tblGrid>
                <a:gridCol w="1617345">
                  <a:extLst>
                    <a:ext uri="{9D8B030D-6E8A-4147-A177-3AD203B41FA5}">
                      <a16:colId xmlns:a16="http://schemas.microsoft.com/office/drawing/2014/main" val="3266339227"/>
                    </a:ext>
                  </a:extLst>
                </a:gridCol>
                <a:gridCol w="4107815">
                  <a:extLst>
                    <a:ext uri="{9D8B030D-6E8A-4147-A177-3AD203B41FA5}">
                      <a16:colId xmlns:a16="http://schemas.microsoft.com/office/drawing/2014/main" val="2541910152"/>
                    </a:ext>
                  </a:extLst>
                </a:gridCol>
              </a:tblGrid>
              <a:tr h="0">
                <a:tc>
                  <a:txBody>
                    <a:bodyPr/>
                    <a:lstStyle/>
                    <a:p>
                      <a:pPr>
                        <a:lnSpc>
                          <a:spcPct val="107000"/>
                        </a:lnSpc>
                        <a:spcAft>
                          <a:spcPts val="0"/>
                        </a:spcAft>
                      </a:pPr>
                      <a:r>
                        <a:rPr lang="en-GB" sz="1100">
                          <a:effectLst/>
                        </a:rPr>
                        <a:t>Refactoring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Purpose / Effect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1612943"/>
                  </a:ext>
                </a:extLst>
              </a:tr>
              <a:tr h="0">
                <a:tc>
                  <a:txBody>
                    <a:bodyPr/>
                    <a:lstStyle/>
                    <a:p>
                      <a:pPr>
                        <a:lnSpc>
                          <a:spcPct val="107000"/>
                        </a:lnSpc>
                        <a:spcAft>
                          <a:spcPts val="0"/>
                        </a:spcAft>
                      </a:pPr>
                      <a:r>
                        <a:rPr lang="en-GB" sz="950">
                          <a:effectLst/>
                        </a:rPr>
                        <a:t>RemoveReferenceNodes-</a:t>
                      </a:r>
                      <a:endParaRPr lang="en-GB" sz="1100">
                        <a:effectLst/>
                      </a:endParaRPr>
                    </a:p>
                    <a:p>
                      <a:pPr>
                        <a:lnSpc>
                          <a:spcPct val="107000"/>
                        </a:lnSpc>
                        <a:spcAft>
                          <a:spcPts val="0"/>
                        </a:spcAft>
                      </a:pPr>
                      <a:r>
                        <a:rPr lang="en-GB" sz="950">
                          <a:effectLst/>
                        </a:rPr>
                        <a:t>BeforeFunctionCalls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Ensure that reference nodes appear only before cell references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8717021"/>
                  </a:ext>
                </a:extLst>
              </a:tr>
              <a:tr h="0">
                <a:tc>
                  <a:txBody>
                    <a:bodyPr/>
                    <a:lstStyle/>
                    <a:p>
                      <a:pPr>
                        <a:lnSpc>
                          <a:spcPct val="107000"/>
                        </a:lnSpc>
                        <a:spcAft>
                          <a:spcPts val="0"/>
                        </a:spcAft>
                      </a:pPr>
                      <a:r>
                        <a:rPr lang="en-GB" sz="950">
                          <a:effectLst/>
                        </a:rPr>
                        <a:t>RemoveFormulaEqNode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the root node for formula trees so that the cell node may be used instead</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23375090"/>
                  </a:ext>
                </a:extLst>
              </a:tr>
              <a:tr h="0">
                <a:tc>
                  <a:txBody>
                    <a:bodyPr/>
                    <a:lstStyle/>
                    <a:p>
                      <a:pPr>
                        <a:lnSpc>
                          <a:spcPct val="107000"/>
                        </a:lnSpc>
                        <a:spcAft>
                          <a:spcPts val="0"/>
                        </a:spcAft>
                      </a:pPr>
                      <a:r>
                        <a:rPr lang="en-GB" sz="950">
                          <a:effectLst/>
                        </a:rPr>
                        <a:t>InlineFunctionNames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function name the root of the subtree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5196031"/>
                  </a:ext>
                </a:extLst>
              </a:tr>
              <a:tr h="0">
                <a:tc>
                  <a:txBody>
                    <a:bodyPr/>
                    <a:lstStyle/>
                    <a:p>
                      <a:pPr>
                        <a:lnSpc>
                          <a:spcPct val="107000"/>
                        </a:lnSpc>
                        <a:spcAft>
                          <a:spcPts val="0"/>
                        </a:spcAft>
                      </a:pPr>
                      <a:r>
                        <a:rPr lang="en-GB" sz="950">
                          <a:effectLst/>
                        </a:rPr>
                        <a:t>RemoveConstantNodes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type indicator for constant nodes.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3035739"/>
                  </a:ext>
                </a:extLst>
              </a:tr>
              <a:tr h="0">
                <a:tc>
                  <a:txBody>
                    <a:bodyPr/>
                    <a:lstStyle/>
                    <a:p>
                      <a:pPr>
                        <a:lnSpc>
                          <a:spcPct val="107000"/>
                        </a:lnSpc>
                        <a:spcAft>
                          <a:spcPts val="0"/>
                        </a:spcAft>
                      </a:pPr>
                      <a:r>
                        <a:rPr lang="en-GB" sz="950">
                          <a:effectLst/>
                        </a:rPr>
                        <a:t>RemoveFormulaNodes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function name the root of the subtree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0441776"/>
                  </a:ext>
                </a:extLst>
              </a:tr>
              <a:tr h="0">
                <a:tc>
                  <a:txBody>
                    <a:bodyPr/>
                    <a:lstStyle/>
                    <a:p>
                      <a:pPr>
                        <a:lnSpc>
                          <a:spcPct val="107000"/>
                        </a:lnSpc>
                        <a:spcAft>
                          <a:spcPts val="0"/>
                        </a:spcAft>
                      </a:pPr>
                      <a:r>
                        <a:rPr lang="en-GB" sz="950">
                          <a:effectLst/>
                        </a:rPr>
                        <a:t>RemoveNumberNodes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type indicator for constant 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7180599"/>
                  </a:ext>
                </a:extLst>
              </a:tr>
              <a:tr h="0">
                <a:tc>
                  <a:txBody>
                    <a:bodyPr/>
                    <a:lstStyle/>
                    <a:p>
                      <a:pPr>
                        <a:lnSpc>
                          <a:spcPct val="107000"/>
                        </a:lnSpc>
                        <a:spcAft>
                          <a:spcPts val="0"/>
                        </a:spcAft>
                      </a:pPr>
                      <a:r>
                        <a:rPr lang="en-GB" sz="950">
                          <a:effectLst/>
                        </a:rPr>
                        <a:t>RemoveArgumentNodes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arguments of a node its direct children.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9921716"/>
                  </a:ext>
                </a:extLst>
              </a:tr>
              <a:tr h="0">
                <a:tc>
                  <a:txBody>
                    <a:bodyPr/>
                    <a:lstStyle/>
                    <a:p>
                      <a:pPr>
                        <a:lnSpc>
                          <a:spcPct val="107000"/>
                        </a:lnSpc>
                        <a:spcAft>
                          <a:spcPts val="0"/>
                        </a:spcAft>
                      </a:pPr>
                      <a:r>
                        <a:rPr lang="en-GB" sz="950">
                          <a:effectLst/>
                        </a:rPr>
                        <a:t>TruncateReferences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dirty="0">
                          <a:effectLst/>
                        </a:rPr>
                        <a:t>Truncate reference signatures for later processing.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1643094"/>
                  </a:ext>
                </a:extLst>
              </a:tr>
            </a:tbl>
          </a:graphicData>
        </a:graphic>
      </p:graphicFrame>
    </p:spTree>
    <p:extLst>
      <p:ext uri="{BB962C8B-B14F-4D97-AF65-F5344CB8AC3E}">
        <p14:creationId xmlns:p14="http://schemas.microsoft.com/office/powerpoint/2010/main" val="17844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CB27-DF5A-404E-B5C1-D4EE12100BC1}"/>
              </a:ext>
            </a:extLst>
          </p:cNvPr>
          <p:cNvSpPr>
            <a:spLocks noGrp="1"/>
          </p:cNvSpPr>
          <p:nvPr>
            <p:ph type="title"/>
          </p:nvPr>
        </p:nvSpPr>
        <p:spPr/>
        <p:txBody>
          <a:bodyPr/>
          <a:lstStyle/>
          <a:p>
            <a:r>
              <a:rPr lang="en-GB" dirty="0"/>
              <a:t>A more complex example</a:t>
            </a:r>
          </a:p>
        </p:txBody>
      </p:sp>
      <p:sp>
        <p:nvSpPr>
          <p:cNvPr id="4" name="Rectangle 3">
            <a:extLst>
              <a:ext uri="{FF2B5EF4-FFF2-40B4-BE49-F238E27FC236}">
                <a16:creationId xmlns:a16="http://schemas.microsoft.com/office/drawing/2014/main" id="{2C04840F-D854-4051-BECD-C49F0D99FB6A}"/>
              </a:ext>
            </a:extLst>
          </p:cNvPr>
          <p:cNvSpPr/>
          <p:nvPr/>
        </p:nvSpPr>
        <p:spPr>
          <a:xfrm>
            <a:off x="838200" y="5693561"/>
            <a:ext cx="9019674" cy="966803"/>
          </a:xfrm>
          <a:prstGeom prst="rect">
            <a:avLst/>
          </a:prstGeom>
        </p:spPr>
        <p:txBody>
          <a:bodyPr wrap="square">
            <a:spAutoFit/>
          </a:bodyPr>
          <a:lstStyle/>
          <a:p>
            <a:pPr>
              <a:lnSpc>
                <a:spcPct val="107000"/>
              </a:lnSpc>
              <a:spcAft>
                <a:spcPts val="800"/>
              </a:spcAft>
            </a:pP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Aivaloglou</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E., </a:t>
            </a: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Hoepelman</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D. and </a:t>
            </a:r>
            <a:r>
              <a:rPr lang="en-GB" dirty="0" err="1">
                <a:solidFill>
                  <a:srgbClr val="222222"/>
                </a:solidFill>
                <a:latin typeface="Times New Roman" panose="02020603050405020304" pitchFamily="18" charset="0"/>
                <a:ea typeface="Calibri" panose="020F0502020204030204" pitchFamily="34" charset="0"/>
                <a:cs typeface="Times New Roman" panose="02020603050405020304" pitchFamily="18" charset="0"/>
              </a:rPr>
              <a:t>Hermans</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F., 2015, September. A grammar for spreadsheet formulas evaluated on two large datasets. In </a:t>
            </a:r>
            <a:r>
              <a:rPr lang="en-GB" i="1"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2015 IEEE 15th International Working Conference on Source Code Analysis and Manipulation (SCAM)</a:t>
            </a:r>
            <a:r>
              <a:rPr lang="en-GB"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 (pp. 121-130). IEEE.</a:t>
            </a:r>
            <a:r>
              <a:rPr lang="en-GB" dirty="0">
                <a:latin typeface="Times New Roman" panose="02020603050405020304" pitchFamily="18" charset="0"/>
                <a:ea typeface="Calibri" panose="020F0502020204030204" pitchFamily="34" charset="0"/>
                <a:cs typeface="Times New Roman" panose="02020603050405020304" pitchFamily="18" charset="0"/>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93A31FB-A839-45FF-801B-2277AA1F2595}"/>
              </a:ext>
            </a:extLst>
          </p:cNvPr>
          <p:cNvPicPr>
            <a:picLocks noChangeAspect="1"/>
          </p:cNvPicPr>
          <p:nvPr/>
        </p:nvPicPr>
        <p:blipFill>
          <a:blip r:embed="rId2"/>
          <a:stretch>
            <a:fillRect/>
          </a:stretch>
        </p:blipFill>
        <p:spPr>
          <a:xfrm>
            <a:off x="4547937" y="1510559"/>
            <a:ext cx="3096126" cy="4183002"/>
          </a:xfrm>
          <a:prstGeom prst="rect">
            <a:avLst/>
          </a:prstGeom>
        </p:spPr>
      </p:pic>
      <p:pic>
        <p:nvPicPr>
          <p:cNvPr id="7" name="Picture 6">
            <a:extLst>
              <a:ext uri="{FF2B5EF4-FFF2-40B4-BE49-F238E27FC236}">
                <a16:creationId xmlns:a16="http://schemas.microsoft.com/office/drawing/2014/main" id="{B9882E1E-B11E-406A-B6E3-8B2D01F6DFC3}"/>
              </a:ext>
            </a:extLst>
          </p:cNvPr>
          <p:cNvPicPr>
            <a:picLocks noChangeAspect="1"/>
          </p:cNvPicPr>
          <p:nvPr/>
        </p:nvPicPr>
        <p:blipFill>
          <a:blip r:embed="rId3"/>
          <a:stretch>
            <a:fillRect/>
          </a:stretch>
        </p:blipFill>
        <p:spPr>
          <a:xfrm>
            <a:off x="7652652" y="1786409"/>
            <a:ext cx="3724833" cy="3285181"/>
          </a:xfrm>
          <a:prstGeom prst="rect">
            <a:avLst/>
          </a:prstGeom>
        </p:spPr>
      </p:pic>
      <p:sp>
        <p:nvSpPr>
          <p:cNvPr id="10" name="Rectangle 9">
            <a:extLst>
              <a:ext uri="{FF2B5EF4-FFF2-40B4-BE49-F238E27FC236}">
                <a16:creationId xmlns:a16="http://schemas.microsoft.com/office/drawing/2014/main" id="{813A5FB7-18BD-4619-BDF2-1790E4A3B39C}"/>
              </a:ext>
            </a:extLst>
          </p:cNvPr>
          <p:cNvSpPr/>
          <p:nvPr/>
        </p:nvSpPr>
        <p:spPr>
          <a:xfrm>
            <a:off x="838199" y="2907450"/>
            <a:ext cx="3731855" cy="400110"/>
          </a:xfrm>
          <a:prstGeom prst="rect">
            <a:avLst/>
          </a:prstGeom>
        </p:spPr>
        <p:txBody>
          <a:bodyPr wrap="none">
            <a:spAutoFit/>
          </a:bodyPr>
          <a:lstStyle/>
          <a:p>
            <a:r>
              <a:rPr lang="en-GB" sz="2000" b="1" dirty="0"/>
              <a:t>=IF(C3&gt;AVERAGE(C$2:C$4),100,0)</a:t>
            </a:r>
          </a:p>
        </p:txBody>
      </p:sp>
      <p:graphicFrame>
        <p:nvGraphicFramePr>
          <p:cNvPr id="11" name="Table 10">
            <a:extLst>
              <a:ext uri="{FF2B5EF4-FFF2-40B4-BE49-F238E27FC236}">
                <a16:creationId xmlns:a16="http://schemas.microsoft.com/office/drawing/2014/main" id="{11D9CB85-1DC9-4F00-85BE-C103CAF89E10}"/>
              </a:ext>
            </a:extLst>
          </p:cNvPr>
          <p:cNvGraphicFramePr>
            <a:graphicFrameLocks noGrp="1"/>
          </p:cNvGraphicFramePr>
          <p:nvPr/>
        </p:nvGraphicFramePr>
        <p:xfrm>
          <a:off x="3233420" y="3077972"/>
          <a:ext cx="5725160" cy="1853947"/>
        </p:xfrm>
        <a:graphic>
          <a:graphicData uri="http://schemas.openxmlformats.org/drawingml/2006/table">
            <a:tbl>
              <a:tblPr firstRow="1" firstCol="1" bandRow="1">
                <a:tableStyleId>{5C22544A-7EE6-4342-B048-85BDC9FD1C3A}</a:tableStyleId>
              </a:tblPr>
              <a:tblGrid>
                <a:gridCol w="1617345">
                  <a:extLst>
                    <a:ext uri="{9D8B030D-6E8A-4147-A177-3AD203B41FA5}">
                      <a16:colId xmlns:a16="http://schemas.microsoft.com/office/drawing/2014/main" val="2755197052"/>
                    </a:ext>
                  </a:extLst>
                </a:gridCol>
                <a:gridCol w="4107815">
                  <a:extLst>
                    <a:ext uri="{9D8B030D-6E8A-4147-A177-3AD203B41FA5}">
                      <a16:colId xmlns:a16="http://schemas.microsoft.com/office/drawing/2014/main" val="3615470441"/>
                    </a:ext>
                  </a:extLst>
                </a:gridCol>
              </a:tblGrid>
              <a:tr h="0">
                <a:tc>
                  <a:txBody>
                    <a:bodyPr/>
                    <a:lstStyle/>
                    <a:p>
                      <a:pPr>
                        <a:lnSpc>
                          <a:spcPct val="107000"/>
                        </a:lnSpc>
                        <a:spcAft>
                          <a:spcPts val="0"/>
                        </a:spcAft>
                      </a:pPr>
                      <a:r>
                        <a:rPr lang="en-GB" sz="1100">
                          <a:effectLst/>
                        </a:rPr>
                        <a:t>Refactoring</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Purpose / Effect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220990"/>
                  </a:ext>
                </a:extLst>
              </a:tr>
              <a:tr h="0">
                <a:tc>
                  <a:txBody>
                    <a:bodyPr/>
                    <a:lstStyle/>
                    <a:p>
                      <a:pPr>
                        <a:lnSpc>
                          <a:spcPct val="107000"/>
                        </a:lnSpc>
                        <a:spcAft>
                          <a:spcPts val="0"/>
                        </a:spcAft>
                      </a:pPr>
                      <a:r>
                        <a:rPr lang="en-GB" sz="950">
                          <a:effectLst/>
                        </a:rPr>
                        <a:t>RemoveReferenceNodes-</a:t>
                      </a:r>
                      <a:endParaRPr lang="en-GB" sz="1100">
                        <a:effectLst/>
                      </a:endParaRPr>
                    </a:p>
                    <a:p>
                      <a:pPr>
                        <a:lnSpc>
                          <a:spcPct val="107000"/>
                        </a:lnSpc>
                        <a:spcAft>
                          <a:spcPts val="0"/>
                        </a:spcAft>
                      </a:pPr>
                      <a:r>
                        <a:rPr lang="en-GB" sz="950">
                          <a:effectLst/>
                        </a:rPr>
                        <a:t>BeforeFunctionCalls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Ensure that reference nodes appear only before cell references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9351919"/>
                  </a:ext>
                </a:extLst>
              </a:tr>
              <a:tr h="0">
                <a:tc>
                  <a:txBody>
                    <a:bodyPr/>
                    <a:lstStyle/>
                    <a:p>
                      <a:pPr>
                        <a:lnSpc>
                          <a:spcPct val="107000"/>
                        </a:lnSpc>
                        <a:spcAft>
                          <a:spcPts val="0"/>
                        </a:spcAft>
                      </a:pPr>
                      <a:r>
                        <a:rPr lang="en-GB" sz="950" dirty="0" err="1">
                          <a:effectLst/>
                        </a:rPr>
                        <a:t>RemoveFormulaEqNode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the root node for formula trees so that the cell node may be used instead</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2841993"/>
                  </a:ext>
                </a:extLst>
              </a:tr>
              <a:tr h="0">
                <a:tc>
                  <a:txBody>
                    <a:bodyPr/>
                    <a:lstStyle/>
                    <a:p>
                      <a:pPr>
                        <a:lnSpc>
                          <a:spcPct val="107000"/>
                        </a:lnSpc>
                        <a:spcAft>
                          <a:spcPts val="0"/>
                        </a:spcAft>
                      </a:pPr>
                      <a:r>
                        <a:rPr lang="en-GB" sz="950">
                          <a:effectLst/>
                        </a:rPr>
                        <a:t>InlineFunctionNames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function name the root of the subtree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367495"/>
                  </a:ext>
                </a:extLst>
              </a:tr>
              <a:tr h="0">
                <a:tc>
                  <a:txBody>
                    <a:bodyPr/>
                    <a:lstStyle/>
                    <a:p>
                      <a:pPr>
                        <a:lnSpc>
                          <a:spcPct val="107000"/>
                        </a:lnSpc>
                        <a:spcAft>
                          <a:spcPts val="0"/>
                        </a:spcAft>
                      </a:pPr>
                      <a:r>
                        <a:rPr lang="en-GB" sz="950">
                          <a:effectLst/>
                        </a:rPr>
                        <a:t>RemoveConstantNodes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type indicator for constant nodes.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1400289"/>
                  </a:ext>
                </a:extLst>
              </a:tr>
              <a:tr h="0">
                <a:tc>
                  <a:txBody>
                    <a:bodyPr/>
                    <a:lstStyle/>
                    <a:p>
                      <a:pPr>
                        <a:lnSpc>
                          <a:spcPct val="107000"/>
                        </a:lnSpc>
                        <a:spcAft>
                          <a:spcPts val="0"/>
                        </a:spcAft>
                      </a:pPr>
                      <a:r>
                        <a:rPr lang="en-GB" sz="950">
                          <a:effectLst/>
                        </a:rPr>
                        <a:t>RemoveFormulaNodes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function name the root of the subtree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9410776"/>
                  </a:ext>
                </a:extLst>
              </a:tr>
              <a:tr h="0">
                <a:tc>
                  <a:txBody>
                    <a:bodyPr/>
                    <a:lstStyle/>
                    <a:p>
                      <a:pPr>
                        <a:lnSpc>
                          <a:spcPct val="107000"/>
                        </a:lnSpc>
                        <a:spcAft>
                          <a:spcPts val="0"/>
                        </a:spcAft>
                      </a:pPr>
                      <a:r>
                        <a:rPr lang="en-GB" sz="950">
                          <a:effectLst/>
                        </a:rPr>
                        <a:t>RemoveNumberNodes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Remove type indicator for constant 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1128538"/>
                  </a:ext>
                </a:extLst>
              </a:tr>
              <a:tr h="0">
                <a:tc>
                  <a:txBody>
                    <a:bodyPr/>
                    <a:lstStyle/>
                    <a:p>
                      <a:pPr>
                        <a:lnSpc>
                          <a:spcPct val="107000"/>
                        </a:lnSpc>
                        <a:spcAft>
                          <a:spcPts val="0"/>
                        </a:spcAft>
                      </a:pPr>
                      <a:r>
                        <a:rPr lang="en-GB" sz="950">
                          <a:effectLst/>
                        </a:rPr>
                        <a:t>RemoveArgumentNodes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Make the arguments of a node its direct children.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0922622"/>
                  </a:ext>
                </a:extLst>
              </a:tr>
              <a:tr h="0">
                <a:tc>
                  <a:txBody>
                    <a:bodyPr/>
                    <a:lstStyle/>
                    <a:p>
                      <a:pPr>
                        <a:lnSpc>
                          <a:spcPct val="107000"/>
                        </a:lnSpc>
                        <a:spcAft>
                          <a:spcPts val="0"/>
                        </a:spcAft>
                      </a:pPr>
                      <a:r>
                        <a:rPr lang="en-GB" sz="950">
                          <a:effectLst/>
                        </a:rPr>
                        <a:t>TruncateReferences</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dirty="0">
                          <a:effectLst/>
                        </a:rPr>
                        <a:t>Truncate reference signatures for later processing.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9364153"/>
                  </a:ext>
                </a:extLst>
              </a:tr>
            </a:tbl>
          </a:graphicData>
        </a:graphic>
      </p:graphicFrame>
    </p:spTree>
    <p:extLst>
      <p:ext uri="{BB962C8B-B14F-4D97-AF65-F5344CB8AC3E}">
        <p14:creationId xmlns:p14="http://schemas.microsoft.com/office/powerpoint/2010/main" val="21578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6836-A830-4240-97C1-39BE05A8D919}"/>
              </a:ext>
            </a:extLst>
          </p:cNvPr>
          <p:cNvSpPr>
            <a:spLocks noGrp="1"/>
          </p:cNvSpPr>
          <p:nvPr>
            <p:ph type="title"/>
          </p:nvPr>
        </p:nvSpPr>
        <p:spPr/>
        <p:txBody>
          <a:bodyPr/>
          <a:lstStyle/>
          <a:p>
            <a:r>
              <a:rPr lang="en-GB" dirty="0"/>
              <a:t>How about a prison?</a:t>
            </a:r>
          </a:p>
        </p:txBody>
      </p:sp>
      <p:pic>
        <p:nvPicPr>
          <p:cNvPr id="4" name="Content Placeholder 3">
            <a:extLst>
              <a:ext uri="{FF2B5EF4-FFF2-40B4-BE49-F238E27FC236}">
                <a16:creationId xmlns:a16="http://schemas.microsoft.com/office/drawing/2014/main" id="{E7577895-AD76-486D-B14B-5634B9EFFFB2}"/>
              </a:ext>
            </a:extLst>
          </p:cNvPr>
          <p:cNvPicPr>
            <a:picLocks noGrp="1" noChangeAspect="1"/>
          </p:cNvPicPr>
          <p:nvPr>
            <p:ph idx="1"/>
          </p:nvPr>
        </p:nvPicPr>
        <p:blipFill>
          <a:blip r:embed="rId2"/>
          <a:stretch>
            <a:fillRect/>
          </a:stretch>
        </p:blipFill>
        <p:spPr>
          <a:xfrm>
            <a:off x="1874026" y="1825625"/>
            <a:ext cx="8443947" cy="4351338"/>
          </a:xfrm>
          <a:prstGeom prst="rect">
            <a:avLst/>
          </a:prstGeom>
        </p:spPr>
      </p:pic>
      <p:pic>
        <p:nvPicPr>
          <p:cNvPr id="5" name="Picture 4">
            <a:extLst>
              <a:ext uri="{FF2B5EF4-FFF2-40B4-BE49-F238E27FC236}">
                <a16:creationId xmlns:a16="http://schemas.microsoft.com/office/drawing/2014/main" id="{2F77A200-E69D-44A4-90AB-4B95BAE30365}"/>
              </a:ext>
            </a:extLst>
          </p:cNvPr>
          <p:cNvPicPr>
            <a:picLocks noChangeAspect="1"/>
          </p:cNvPicPr>
          <p:nvPr/>
        </p:nvPicPr>
        <p:blipFill>
          <a:blip r:embed="rId3"/>
          <a:stretch>
            <a:fillRect/>
          </a:stretch>
        </p:blipFill>
        <p:spPr>
          <a:xfrm>
            <a:off x="1912372" y="1690688"/>
            <a:ext cx="8367254" cy="4637273"/>
          </a:xfrm>
          <a:prstGeom prst="rect">
            <a:avLst/>
          </a:prstGeom>
        </p:spPr>
      </p:pic>
    </p:spTree>
    <p:extLst>
      <p:ext uri="{BB962C8B-B14F-4D97-AF65-F5344CB8AC3E}">
        <p14:creationId xmlns:p14="http://schemas.microsoft.com/office/powerpoint/2010/main" val="212878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8521EC-D9AB-43EB-BFB8-C8B57959CB1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8084" y="147621"/>
            <a:ext cx="8663747" cy="6747432"/>
          </a:xfrm>
          <a:prstGeom prst="rect">
            <a:avLst/>
          </a:prstGeom>
          <a:noFill/>
          <a:ln>
            <a:noFill/>
          </a:ln>
        </p:spPr>
      </p:pic>
      <p:sp>
        <p:nvSpPr>
          <p:cNvPr id="2" name="Title 1">
            <a:extLst>
              <a:ext uri="{FF2B5EF4-FFF2-40B4-BE49-F238E27FC236}">
                <a16:creationId xmlns:a16="http://schemas.microsoft.com/office/drawing/2014/main" id="{72B9440F-2EE7-4434-B245-EC3B8431C388}"/>
              </a:ext>
            </a:extLst>
          </p:cNvPr>
          <p:cNvSpPr>
            <a:spLocks noGrp="1"/>
          </p:cNvSpPr>
          <p:nvPr>
            <p:ph type="title"/>
          </p:nvPr>
        </p:nvSpPr>
        <p:spPr>
          <a:xfrm>
            <a:off x="6064289" y="71990"/>
            <a:ext cx="7453381" cy="1539040"/>
          </a:xfrm>
        </p:spPr>
        <p:txBody>
          <a:bodyPr/>
          <a:lstStyle/>
          <a:p>
            <a:r>
              <a:rPr lang="en-GB" dirty="0"/>
              <a:t>So what does a whole spreadsheet look like?</a:t>
            </a:r>
          </a:p>
        </p:txBody>
      </p:sp>
      <p:sp>
        <p:nvSpPr>
          <p:cNvPr id="5" name="Thought Bubble: Cloud 4">
            <a:extLst>
              <a:ext uri="{FF2B5EF4-FFF2-40B4-BE49-F238E27FC236}">
                <a16:creationId xmlns:a16="http://schemas.microsoft.com/office/drawing/2014/main" id="{4A4AC80D-284F-4733-8954-106B92AAE8E5}"/>
              </a:ext>
            </a:extLst>
          </p:cNvPr>
          <p:cNvSpPr/>
          <p:nvPr/>
        </p:nvSpPr>
        <p:spPr>
          <a:xfrm>
            <a:off x="2404203" y="1765566"/>
            <a:ext cx="6217920" cy="31580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Abstraction Required</a:t>
            </a:r>
          </a:p>
        </p:txBody>
      </p:sp>
    </p:spTree>
    <p:extLst>
      <p:ext uri="{BB962C8B-B14F-4D97-AF65-F5344CB8AC3E}">
        <p14:creationId xmlns:p14="http://schemas.microsoft.com/office/powerpoint/2010/main" val="12404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8521EC-D9AB-43EB-BFB8-C8B57959CB1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8084" y="147621"/>
            <a:ext cx="8663747" cy="6747432"/>
          </a:xfrm>
          <a:prstGeom prst="rect">
            <a:avLst/>
          </a:prstGeom>
          <a:noFill/>
          <a:ln>
            <a:noFill/>
          </a:ln>
        </p:spPr>
      </p:pic>
      <p:sp>
        <p:nvSpPr>
          <p:cNvPr id="2" name="Title 1">
            <a:extLst>
              <a:ext uri="{FF2B5EF4-FFF2-40B4-BE49-F238E27FC236}">
                <a16:creationId xmlns:a16="http://schemas.microsoft.com/office/drawing/2014/main" id="{72B9440F-2EE7-4434-B245-EC3B8431C388}"/>
              </a:ext>
            </a:extLst>
          </p:cNvPr>
          <p:cNvSpPr>
            <a:spLocks noGrp="1"/>
          </p:cNvSpPr>
          <p:nvPr>
            <p:ph type="title"/>
          </p:nvPr>
        </p:nvSpPr>
        <p:spPr>
          <a:xfrm>
            <a:off x="6064289" y="71990"/>
            <a:ext cx="7453381" cy="1539040"/>
          </a:xfrm>
        </p:spPr>
        <p:txBody>
          <a:bodyPr/>
          <a:lstStyle/>
          <a:p>
            <a:r>
              <a:rPr lang="en-GB" dirty="0"/>
              <a:t>It’s a hypergraph</a:t>
            </a:r>
          </a:p>
        </p:txBody>
      </p:sp>
      <p:sp>
        <p:nvSpPr>
          <p:cNvPr id="5" name="Title 1">
            <a:extLst>
              <a:ext uri="{FF2B5EF4-FFF2-40B4-BE49-F238E27FC236}">
                <a16:creationId xmlns:a16="http://schemas.microsoft.com/office/drawing/2014/main" id="{ECF61E78-2C54-4A1D-975C-0B6F10C6E3E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pic>
        <p:nvPicPr>
          <p:cNvPr id="3" name="Picture 2">
            <a:extLst>
              <a:ext uri="{FF2B5EF4-FFF2-40B4-BE49-F238E27FC236}">
                <a16:creationId xmlns:a16="http://schemas.microsoft.com/office/drawing/2014/main" id="{C042C406-20A9-49B6-8DDD-E78AF288B241}"/>
              </a:ext>
            </a:extLst>
          </p:cNvPr>
          <p:cNvPicPr>
            <a:picLocks noChangeAspect="1"/>
          </p:cNvPicPr>
          <p:nvPr/>
        </p:nvPicPr>
        <p:blipFill>
          <a:blip r:embed="rId3"/>
          <a:stretch>
            <a:fillRect/>
          </a:stretch>
        </p:blipFill>
        <p:spPr>
          <a:xfrm>
            <a:off x="689954" y="1103537"/>
            <a:ext cx="11079243" cy="3477516"/>
          </a:xfrm>
          <a:prstGeom prst="rect">
            <a:avLst/>
          </a:prstGeom>
        </p:spPr>
      </p:pic>
      <p:sp>
        <p:nvSpPr>
          <p:cNvPr id="6" name="Oval 5">
            <a:extLst>
              <a:ext uri="{FF2B5EF4-FFF2-40B4-BE49-F238E27FC236}">
                <a16:creationId xmlns:a16="http://schemas.microsoft.com/office/drawing/2014/main" id="{87C46FC9-D637-480A-BC51-34A3CAD8A4B4}"/>
              </a:ext>
            </a:extLst>
          </p:cNvPr>
          <p:cNvSpPr/>
          <p:nvPr/>
        </p:nvSpPr>
        <p:spPr>
          <a:xfrm>
            <a:off x="3517208" y="5939073"/>
            <a:ext cx="1208701" cy="918927"/>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6D896057-4929-4C2A-BD11-F18E906BC9AA}"/>
              </a:ext>
            </a:extLst>
          </p:cNvPr>
          <p:cNvCxnSpPr/>
          <p:nvPr/>
        </p:nvCxnSpPr>
        <p:spPr>
          <a:xfrm flipH="1">
            <a:off x="4205335" y="5690103"/>
            <a:ext cx="38454" cy="48888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3A3007F6-A6F5-4207-ADAF-065AD9A8903B}"/>
              </a:ext>
            </a:extLst>
          </p:cNvPr>
          <p:cNvGrpSpPr/>
          <p:nvPr/>
        </p:nvGrpSpPr>
        <p:grpSpPr>
          <a:xfrm>
            <a:off x="2109457" y="1157334"/>
            <a:ext cx="4485990" cy="608984"/>
            <a:chOff x="2109457" y="1157334"/>
            <a:chExt cx="4485990" cy="608984"/>
          </a:xfrm>
        </p:grpSpPr>
        <p:cxnSp>
          <p:nvCxnSpPr>
            <p:cNvPr id="9" name="Straight Arrow Connector 8">
              <a:extLst>
                <a:ext uri="{FF2B5EF4-FFF2-40B4-BE49-F238E27FC236}">
                  <a16:creationId xmlns:a16="http://schemas.microsoft.com/office/drawing/2014/main" id="{86908595-1C1C-47FB-98D9-2BB8F5E4D5C9}"/>
                </a:ext>
              </a:extLst>
            </p:cNvPr>
            <p:cNvCxnSpPr>
              <a:cxnSpLocks/>
            </p:cNvCxnSpPr>
            <p:nvPr/>
          </p:nvCxnSpPr>
          <p:spPr>
            <a:xfrm flipH="1">
              <a:off x="4205335" y="1157334"/>
              <a:ext cx="5992" cy="60898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1774A7B-913B-4C91-A8CC-8EBC79AE1978}"/>
                </a:ext>
              </a:extLst>
            </p:cNvPr>
            <p:cNvCxnSpPr>
              <a:cxnSpLocks/>
            </p:cNvCxnSpPr>
            <p:nvPr/>
          </p:nvCxnSpPr>
          <p:spPr>
            <a:xfrm flipH="1">
              <a:off x="2109457" y="1204111"/>
              <a:ext cx="1860488" cy="55315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10F3E9BB-50A3-4DA7-B989-20FAA701AED3}"/>
                </a:ext>
              </a:extLst>
            </p:cNvPr>
            <p:cNvCxnSpPr>
              <a:cxnSpLocks/>
            </p:cNvCxnSpPr>
            <p:nvPr/>
          </p:nvCxnSpPr>
          <p:spPr>
            <a:xfrm>
              <a:off x="4485991" y="1195057"/>
              <a:ext cx="2109456" cy="56220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sp>
        <p:nvSpPr>
          <p:cNvPr id="18" name="Oval 17">
            <a:extLst>
              <a:ext uri="{FF2B5EF4-FFF2-40B4-BE49-F238E27FC236}">
                <a16:creationId xmlns:a16="http://schemas.microsoft.com/office/drawing/2014/main" id="{A873E5BD-5742-4297-8111-F939A0D7B02F}"/>
              </a:ext>
            </a:extLst>
          </p:cNvPr>
          <p:cNvSpPr/>
          <p:nvPr/>
        </p:nvSpPr>
        <p:spPr>
          <a:xfrm>
            <a:off x="-54413" y="1510173"/>
            <a:ext cx="8932932" cy="2346603"/>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407488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3CF2-94AB-452B-8E0F-082AB9FE36BB}"/>
              </a:ext>
            </a:extLst>
          </p:cNvPr>
          <p:cNvSpPr>
            <a:spLocks noGrp="1"/>
          </p:cNvSpPr>
          <p:nvPr>
            <p:ph type="title"/>
          </p:nvPr>
        </p:nvSpPr>
        <p:spPr>
          <a:xfrm>
            <a:off x="838200" y="365125"/>
            <a:ext cx="4383505" cy="1583991"/>
          </a:xfrm>
        </p:spPr>
        <p:txBody>
          <a:bodyPr/>
          <a:lstStyle/>
          <a:p>
            <a:r>
              <a:rPr lang="en-GB" dirty="0"/>
              <a:t>There are patterns here</a:t>
            </a:r>
          </a:p>
        </p:txBody>
      </p:sp>
      <p:sp>
        <p:nvSpPr>
          <p:cNvPr id="3" name="Content Placeholder 2">
            <a:extLst>
              <a:ext uri="{FF2B5EF4-FFF2-40B4-BE49-F238E27FC236}">
                <a16:creationId xmlns:a16="http://schemas.microsoft.com/office/drawing/2014/main" id="{C5E9CB6C-87F3-49BC-BA25-C3073ABCDC4C}"/>
              </a:ext>
            </a:extLst>
          </p:cNvPr>
          <p:cNvSpPr>
            <a:spLocks noGrp="1"/>
          </p:cNvSpPr>
          <p:nvPr>
            <p:ph idx="1"/>
          </p:nvPr>
        </p:nvSpPr>
        <p:spPr>
          <a:xfrm>
            <a:off x="838200" y="1860023"/>
            <a:ext cx="4050495" cy="4316940"/>
          </a:xfrm>
        </p:spPr>
        <p:txBody>
          <a:bodyPr/>
          <a:lstStyle/>
          <a:p>
            <a:r>
              <a:rPr lang="en-GB" dirty="0"/>
              <a:t>Similar structures are repeated</a:t>
            </a:r>
          </a:p>
        </p:txBody>
      </p:sp>
      <p:pic>
        <p:nvPicPr>
          <p:cNvPr id="4" name="Picture 3">
            <a:extLst>
              <a:ext uri="{FF2B5EF4-FFF2-40B4-BE49-F238E27FC236}">
                <a16:creationId xmlns:a16="http://schemas.microsoft.com/office/drawing/2014/main" id="{FB5D2600-E713-452B-8E7C-8EEFC0F8DD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8119" y="226578"/>
            <a:ext cx="5731510" cy="5803265"/>
          </a:xfrm>
          <a:prstGeom prst="rect">
            <a:avLst/>
          </a:prstGeom>
          <a:noFill/>
          <a:ln>
            <a:noFill/>
          </a:ln>
        </p:spPr>
      </p:pic>
      <p:sp>
        <p:nvSpPr>
          <p:cNvPr id="5" name="Rectangle 4">
            <a:extLst>
              <a:ext uri="{FF2B5EF4-FFF2-40B4-BE49-F238E27FC236}">
                <a16:creationId xmlns:a16="http://schemas.microsoft.com/office/drawing/2014/main" id="{2FBCCFE3-4AE0-4F6E-B3A7-B74E4BE02D52}"/>
              </a:ext>
            </a:extLst>
          </p:cNvPr>
          <p:cNvSpPr/>
          <p:nvPr/>
        </p:nvSpPr>
        <p:spPr>
          <a:xfrm>
            <a:off x="5366084" y="1467853"/>
            <a:ext cx="5987716" cy="196114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6" name="Rectangle 5">
            <a:extLst>
              <a:ext uri="{FF2B5EF4-FFF2-40B4-BE49-F238E27FC236}">
                <a16:creationId xmlns:a16="http://schemas.microsoft.com/office/drawing/2014/main" id="{D08D5F83-0EAC-4C8B-928B-0DFDC272BFA7}"/>
              </a:ext>
            </a:extLst>
          </p:cNvPr>
          <p:cNvSpPr/>
          <p:nvPr/>
        </p:nvSpPr>
        <p:spPr>
          <a:xfrm>
            <a:off x="5374100" y="3633536"/>
            <a:ext cx="5987716" cy="145625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7" name="Rectangle 6">
            <a:extLst>
              <a:ext uri="{FF2B5EF4-FFF2-40B4-BE49-F238E27FC236}">
                <a16:creationId xmlns:a16="http://schemas.microsoft.com/office/drawing/2014/main" id="{D6A24222-93B0-466A-862B-C1393B10443D}"/>
              </a:ext>
            </a:extLst>
          </p:cNvPr>
          <p:cNvSpPr/>
          <p:nvPr/>
        </p:nvSpPr>
        <p:spPr>
          <a:xfrm>
            <a:off x="5514002" y="5236911"/>
            <a:ext cx="5779646" cy="99068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8" name="Thought Bubble: Cloud 7">
            <a:extLst>
              <a:ext uri="{FF2B5EF4-FFF2-40B4-BE49-F238E27FC236}">
                <a16:creationId xmlns:a16="http://schemas.microsoft.com/office/drawing/2014/main" id="{95EAAB5E-94B0-4F65-A09C-2E08436D0287}"/>
              </a:ext>
            </a:extLst>
          </p:cNvPr>
          <p:cNvSpPr/>
          <p:nvPr/>
        </p:nvSpPr>
        <p:spPr>
          <a:xfrm>
            <a:off x="346803" y="3429000"/>
            <a:ext cx="5383437" cy="260084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Abstraction Required</a:t>
            </a:r>
          </a:p>
        </p:txBody>
      </p:sp>
    </p:spTree>
    <p:extLst>
      <p:ext uri="{BB962C8B-B14F-4D97-AF65-F5344CB8AC3E}">
        <p14:creationId xmlns:p14="http://schemas.microsoft.com/office/powerpoint/2010/main" val="262891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3CF2-94AB-452B-8E0F-082AB9FE36BB}"/>
              </a:ext>
            </a:extLst>
          </p:cNvPr>
          <p:cNvSpPr>
            <a:spLocks noGrp="1"/>
          </p:cNvSpPr>
          <p:nvPr>
            <p:ph type="title"/>
          </p:nvPr>
        </p:nvSpPr>
        <p:spPr>
          <a:xfrm>
            <a:off x="838200" y="365125"/>
            <a:ext cx="4383505" cy="1583991"/>
          </a:xfrm>
        </p:spPr>
        <p:txBody>
          <a:bodyPr/>
          <a:lstStyle/>
          <a:p>
            <a:r>
              <a:rPr lang="en-GB" dirty="0"/>
              <a:t>There are patterns here</a:t>
            </a:r>
          </a:p>
        </p:txBody>
      </p:sp>
      <p:sp>
        <p:nvSpPr>
          <p:cNvPr id="3" name="Content Placeholder 2">
            <a:extLst>
              <a:ext uri="{FF2B5EF4-FFF2-40B4-BE49-F238E27FC236}">
                <a16:creationId xmlns:a16="http://schemas.microsoft.com/office/drawing/2014/main" id="{C5E9CB6C-87F3-49BC-BA25-C3073ABCDC4C}"/>
              </a:ext>
            </a:extLst>
          </p:cNvPr>
          <p:cNvSpPr>
            <a:spLocks noGrp="1"/>
          </p:cNvSpPr>
          <p:nvPr>
            <p:ph idx="1"/>
          </p:nvPr>
        </p:nvSpPr>
        <p:spPr>
          <a:xfrm>
            <a:off x="838200" y="1860023"/>
            <a:ext cx="4050495" cy="4316940"/>
          </a:xfrm>
        </p:spPr>
        <p:txBody>
          <a:bodyPr/>
          <a:lstStyle/>
          <a:p>
            <a:r>
              <a:rPr lang="en-GB" dirty="0"/>
              <a:t>Similar structures are repeated</a:t>
            </a:r>
          </a:p>
        </p:txBody>
      </p:sp>
      <p:pic>
        <p:nvPicPr>
          <p:cNvPr id="4" name="Picture 3">
            <a:extLst>
              <a:ext uri="{FF2B5EF4-FFF2-40B4-BE49-F238E27FC236}">
                <a16:creationId xmlns:a16="http://schemas.microsoft.com/office/drawing/2014/main" id="{FB5D2600-E713-452B-8E7C-8EEFC0F8DD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8119" y="226578"/>
            <a:ext cx="5731510" cy="5803265"/>
          </a:xfrm>
          <a:prstGeom prst="rect">
            <a:avLst/>
          </a:prstGeom>
          <a:noFill/>
          <a:ln>
            <a:noFill/>
          </a:ln>
        </p:spPr>
      </p:pic>
      <p:sp>
        <p:nvSpPr>
          <p:cNvPr id="9" name="Rectangle 8">
            <a:extLst>
              <a:ext uri="{FF2B5EF4-FFF2-40B4-BE49-F238E27FC236}">
                <a16:creationId xmlns:a16="http://schemas.microsoft.com/office/drawing/2014/main" id="{5B8D39AD-2E41-4277-BC7D-1178015A5E6F}"/>
              </a:ext>
            </a:extLst>
          </p:cNvPr>
          <p:cNvSpPr/>
          <p:nvPr/>
        </p:nvSpPr>
        <p:spPr>
          <a:xfrm>
            <a:off x="5366084" y="1417320"/>
            <a:ext cx="2075530"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0" name="Rectangle 9">
            <a:extLst>
              <a:ext uri="{FF2B5EF4-FFF2-40B4-BE49-F238E27FC236}">
                <a16:creationId xmlns:a16="http://schemas.microsoft.com/office/drawing/2014/main" id="{6619BE24-FB30-47D7-9C0F-70A87C934791}"/>
              </a:ext>
            </a:extLst>
          </p:cNvPr>
          <p:cNvSpPr/>
          <p:nvPr/>
        </p:nvSpPr>
        <p:spPr>
          <a:xfrm>
            <a:off x="7441614" y="1417320"/>
            <a:ext cx="1973497"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1" name="Rectangle 10">
            <a:extLst>
              <a:ext uri="{FF2B5EF4-FFF2-40B4-BE49-F238E27FC236}">
                <a16:creationId xmlns:a16="http://schemas.microsoft.com/office/drawing/2014/main" id="{EBB10EB9-50F6-4A73-8977-4BDB40F558D9}"/>
              </a:ext>
            </a:extLst>
          </p:cNvPr>
          <p:cNvSpPr/>
          <p:nvPr/>
        </p:nvSpPr>
        <p:spPr>
          <a:xfrm>
            <a:off x="9415111" y="1417319"/>
            <a:ext cx="1973497"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4272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3CF2-94AB-452B-8E0F-082AB9FE36BB}"/>
              </a:ext>
            </a:extLst>
          </p:cNvPr>
          <p:cNvSpPr>
            <a:spLocks noGrp="1"/>
          </p:cNvSpPr>
          <p:nvPr>
            <p:ph type="title"/>
          </p:nvPr>
        </p:nvSpPr>
        <p:spPr>
          <a:xfrm>
            <a:off x="838200" y="365125"/>
            <a:ext cx="4383505" cy="1583991"/>
          </a:xfrm>
        </p:spPr>
        <p:txBody>
          <a:bodyPr/>
          <a:lstStyle/>
          <a:p>
            <a:r>
              <a:rPr lang="en-GB" dirty="0"/>
              <a:t>There are patterns here</a:t>
            </a:r>
          </a:p>
        </p:txBody>
      </p:sp>
      <p:sp>
        <p:nvSpPr>
          <p:cNvPr id="3" name="Content Placeholder 2">
            <a:extLst>
              <a:ext uri="{FF2B5EF4-FFF2-40B4-BE49-F238E27FC236}">
                <a16:creationId xmlns:a16="http://schemas.microsoft.com/office/drawing/2014/main" id="{C5E9CB6C-87F3-49BC-BA25-C3073ABCDC4C}"/>
              </a:ext>
            </a:extLst>
          </p:cNvPr>
          <p:cNvSpPr>
            <a:spLocks noGrp="1"/>
          </p:cNvSpPr>
          <p:nvPr>
            <p:ph idx="1"/>
          </p:nvPr>
        </p:nvSpPr>
        <p:spPr>
          <a:xfrm>
            <a:off x="838200" y="1860023"/>
            <a:ext cx="4050495" cy="4316940"/>
          </a:xfrm>
        </p:spPr>
        <p:txBody>
          <a:bodyPr/>
          <a:lstStyle/>
          <a:p>
            <a:r>
              <a:rPr lang="en-GB" dirty="0"/>
              <a:t>Similar structures are repeated</a:t>
            </a:r>
          </a:p>
          <a:p>
            <a:r>
              <a:rPr lang="en-GB" dirty="0"/>
              <a:t>Data Changes but calculation does not change</a:t>
            </a:r>
          </a:p>
          <a:p>
            <a:r>
              <a:rPr lang="en-GB" dirty="0"/>
              <a:t>Vectorization! </a:t>
            </a:r>
          </a:p>
        </p:txBody>
      </p:sp>
      <p:pic>
        <p:nvPicPr>
          <p:cNvPr id="4" name="Picture 3">
            <a:extLst>
              <a:ext uri="{FF2B5EF4-FFF2-40B4-BE49-F238E27FC236}">
                <a16:creationId xmlns:a16="http://schemas.microsoft.com/office/drawing/2014/main" id="{FB5D2600-E713-452B-8E7C-8EEFC0F8DD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8119" y="226578"/>
            <a:ext cx="5731510" cy="5803265"/>
          </a:xfrm>
          <a:prstGeom prst="rect">
            <a:avLst/>
          </a:prstGeom>
          <a:noFill/>
          <a:ln>
            <a:noFill/>
          </a:ln>
        </p:spPr>
      </p:pic>
      <p:sp>
        <p:nvSpPr>
          <p:cNvPr id="8" name="Oval 7">
            <a:extLst>
              <a:ext uri="{FF2B5EF4-FFF2-40B4-BE49-F238E27FC236}">
                <a16:creationId xmlns:a16="http://schemas.microsoft.com/office/drawing/2014/main" id="{3A0E9BDE-A9DF-4304-BF6E-617E138ECB1A}"/>
              </a:ext>
            </a:extLst>
          </p:cNvPr>
          <p:cNvSpPr/>
          <p:nvPr/>
        </p:nvSpPr>
        <p:spPr>
          <a:xfrm>
            <a:off x="4521200" y="-5745480"/>
            <a:ext cx="7670800" cy="17998440"/>
          </a:xfrm>
          <a:prstGeom prst="ellipse">
            <a:avLst/>
          </a:prstGeom>
          <a:gradFill flip="none" rotWithShape="1">
            <a:gsLst>
              <a:gs pos="0">
                <a:srgbClr val="F6F8FC">
                  <a:alpha val="0"/>
                </a:srgbClr>
              </a:gs>
              <a:gs pos="72000">
                <a:srgbClr val="738EBE"/>
              </a:gs>
              <a:gs pos="39000">
                <a:schemeClr val="accent1">
                  <a:lumMod val="75000"/>
                </a:schemeClr>
              </a:gs>
              <a:gs pos="100000">
                <a:schemeClr val="accent1">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B8D39AD-2E41-4277-BC7D-1178015A5E6F}"/>
              </a:ext>
            </a:extLst>
          </p:cNvPr>
          <p:cNvSpPr/>
          <p:nvPr/>
        </p:nvSpPr>
        <p:spPr>
          <a:xfrm>
            <a:off x="5366084" y="1417320"/>
            <a:ext cx="2075530"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0" name="Rectangle 9">
            <a:extLst>
              <a:ext uri="{FF2B5EF4-FFF2-40B4-BE49-F238E27FC236}">
                <a16:creationId xmlns:a16="http://schemas.microsoft.com/office/drawing/2014/main" id="{6619BE24-FB30-47D7-9C0F-70A87C934791}"/>
              </a:ext>
            </a:extLst>
          </p:cNvPr>
          <p:cNvSpPr/>
          <p:nvPr/>
        </p:nvSpPr>
        <p:spPr>
          <a:xfrm>
            <a:off x="7441614" y="1417320"/>
            <a:ext cx="1973497"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1" name="Rectangle 10">
            <a:extLst>
              <a:ext uri="{FF2B5EF4-FFF2-40B4-BE49-F238E27FC236}">
                <a16:creationId xmlns:a16="http://schemas.microsoft.com/office/drawing/2014/main" id="{EBB10EB9-50F6-4A73-8977-4BDB40F558D9}"/>
              </a:ext>
            </a:extLst>
          </p:cNvPr>
          <p:cNvSpPr/>
          <p:nvPr/>
        </p:nvSpPr>
        <p:spPr>
          <a:xfrm>
            <a:off x="9415111" y="1417319"/>
            <a:ext cx="1973497" cy="492251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49558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41D9-E43D-4BE2-8BD1-7EC5C243D110}"/>
              </a:ext>
            </a:extLst>
          </p:cNvPr>
          <p:cNvSpPr>
            <a:spLocks noGrp="1"/>
          </p:cNvSpPr>
          <p:nvPr>
            <p:ph type="title"/>
          </p:nvPr>
        </p:nvSpPr>
        <p:spPr/>
        <p:txBody>
          <a:bodyPr/>
          <a:lstStyle/>
          <a:p>
            <a:r>
              <a:rPr lang="en-GB" dirty="0"/>
              <a:t>Pattern matching AKA Graph Isomorphisms</a:t>
            </a:r>
            <a:r>
              <a:rPr lang="en-GB" baseline="0" dirty="0"/>
              <a:t> </a:t>
            </a:r>
            <a:endParaRPr lang="en-GB" dirty="0"/>
          </a:p>
        </p:txBody>
      </p:sp>
      <p:sp>
        <p:nvSpPr>
          <p:cNvPr id="3" name="Content Placeholder 2">
            <a:extLst>
              <a:ext uri="{FF2B5EF4-FFF2-40B4-BE49-F238E27FC236}">
                <a16:creationId xmlns:a16="http://schemas.microsoft.com/office/drawing/2014/main" id="{330F6B94-7ED9-4739-9D25-4EB1E6A34477}"/>
              </a:ext>
            </a:extLst>
          </p:cNvPr>
          <p:cNvSpPr>
            <a:spLocks noGrp="1"/>
          </p:cNvSpPr>
          <p:nvPr>
            <p:ph idx="1"/>
          </p:nvPr>
        </p:nvSpPr>
        <p:spPr/>
        <p:txBody>
          <a:bodyPr>
            <a:normAutofit lnSpcReduction="10000"/>
          </a:bodyPr>
          <a:lstStyle/>
          <a:p>
            <a:r>
              <a:rPr lang="en-GB" dirty="0"/>
              <a:t>By analysing this hypergraph view of the spreadsheet we seek mechanisms for abstracting the spreadsheet by redrawing the boundaries of cells. To identify opportunities for this process we seek to find repeated structure within the graph which may be replaced by a higher level more abstract “cell”. </a:t>
            </a:r>
            <a:r>
              <a:rPr lang="en-GB" b="1" dirty="0"/>
              <a:t>In order to do this we explore three abstracting operations: </a:t>
            </a:r>
            <a:endParaRPr lang="en-GB" dirty="0"/>
          </a:p>
          <a:p>
            <a:pPr marL="514350" lvl="0" indent="-514350">
              <a:buFont typeface="+mj-lt"/>
              <a:buAutoNum type="arabicPeriod"/>
            </a:pPr>
            <a:r>
              <a:rPr lang="en-GB" b="1" dirty="0"/>
              <a:t>We seek table structures of input values. </a:t>
            </a:r>
            <a:endParaRPr lang="en-GB" dirty="0"/>
          </a:p>
          <a:p>
            <a:pPr marL="514350" lvl="0" indent="-514350">
              <a:buFont typeface="+mj-lt"/>
              <a:buAutoNum type="arabicPeriod"/>
            </a:pPr>
            <a:r>
              <a:rPr lang="en-GB" b="1" dirty="0"/>
              <a:t>We seek vector (array) operations which apply the same operations to related data. </a:t>
            </a:r>
            <a:endParaRPr lang="en-GB" dirty="0"/>
          </a:p>
          <a:p>
            <a:pPr marL="514350" indent="-514350">
              <a:buFont typeface="+mj-lt"/>
              <a:buAutoNum type="arabicPeriod"/>
            </a:pPr>
            <a:r>
              <a:rPr lang="en-GB" b="1" dirty="0"/>
              <a:t>We seek common sub-expressions within cells which may be factored out to simplify the graph.</a:t>
            </a:r>
            <a:endParaRPr lang="en-GB" dirty="0"/>
          </a:p>
        </p:txBody>
      </p:sp>
    </p:spTree>
    <p:extLst>
      <p:ext uri="{BB962C8B-B14F-4D97-AF65-F5344CB8AC3E}">
        <p14:creationId xmlns:p14="http://schemas.microsoft.com/office/powerpoint/2010/main" val="2446840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41D9-E43D-4BE2-8BD1-7EC5C243D110}"/>
              </a:ext>
            </a:extLst>
          </p:cNvPr>
          <p:cNvSpPr>
            <a:spLocks noGrp="1"/>
          </p:cNvSpPr>
          <p:nvPr>
            <p:ph type="title"/>
          </p:nvPr>
        </p:nvSpPr>
        <p:spPr/>
        <p:txBody>
          <a:bodyPr/>
          <a:lstStyle/>
          <a:p>
            <a:r>
              <a:rPr lang="en-GB" dirty="0"/>
              <a:t>Pattern matching AKA Graph Isomorphisms</a:t>
            </a:r>
            <a:r>
              <a:rPr lang="en-GB" baseline="0" dirty="0"/>
              <a:t> </a:t>
            </a:r>
            <a:endParaRPr lang="en-GB" dirty="0"/>
          </a:p>
        </p:txBody>
      </p:sp>
      <p:sp>
        <p:nvSpPr>
          <p:cNvPr id="3" name="Content Placeholder 2">
            <a:extLst>
              <a:ext uri="{FF2B5EF4-FFF2-40B4-BE49-F238E27FC236}">
                <a16:creationId xmlns:a16="http://schemas.microsoft.com/office/drawing/2014/main" id="{330F6B94-7ED9-4739-9D25-4EB1E6A34477}"/>
              </a:ext>
            </a:extLst>
          </p:cNvPr>
          <p:cNvSpPr>
            <a:spLocks noGrp="1"/>
          </p:cNvSpPr>
          <p:nvPr>
            <p:ph idx="1"/>
          </p:nvPr>
        </p:nvSpPr>
        <p:spPr/>
        <p:txBody>
          <a:bodyPr>
            <a:normAutofit/>
          </a:bodyPr>
          <a:lstStyle/>
          <a:p>
            <a:pPr marL="514350" indent="-514350">
              <a:buFont typeface="+mj-lt"/>
              <a:buAutoNum type="arabicPeriod"/>
            </a:pPr>
            <a:r>
              <a:rPr lang="en-GB" b="1" dirty="0"/>
              <a:t>We seek common sub-expressions within cells which may be factored out to simplify the graph.</a:t>
            </a:r>
          </a:p>
          <a:p>
            <a:pPr marL="514350" indent="-514350">
              <a:buFont typeface="+mj-lt"/>
              <a:buAutoNum type="arabicPeriod"/>
            </a:pPr>
            <a:r>
              <a:rPr lang="en-GB" b="1" dirty="0"/>
              <a:t>We seek vector (array) operations which apply the same operations to related data. </a:t>
            </a:r>
          </a:p>
          <a:p>
            <a:pPr marL="514350" indent="-514350">
              <a:buFont typeface="+mj-lt"/>
              <a:buAutoNum type="arabicPeriod"/>
            </a:pPr>
            <a:r>
              <a:rPr lang="en-GB" b="1" dirty="0"/>
              <a:t>We seek table structures of input values. </a:t>
            </a:r>
            <a:endParaRPr lang="en-GB" dirty="0"/>
          </a:p>
          <a:p>
            <a:pPr marL="514350" indent="-514350">
              <a:buFont typeface="+mj-lt"/>
              <a:buAutoNum type="arabicPeriod"/>
            </a:pPr>
            <a:endParaRPr lang="en-GB" dirty="0"/>
          </a:p>
          <a:p>
            <a:pPr marL="514350" indent="-514350">
              <a:buFont typeface="+mj-lt"/>
              <a:buAutoNum type="arabicPeriod"/>
            </a:pPr>
            <a:endParaRPr lang="en-GB" dirty="0"/>
          </a:p>
        </p:txBody>
      </p:sp>
      <p:pic>
        <p:nvPicPr>
          <p:cNvPr id="5" name="Picture 4">
            <a:extLst>
              <a:ext uri="{FF2B5EF4-FFF2-40B4-BE49-F238E27FC236}">
                <a16:creationId xmlns:a16="http://schemas.microsoft.com/office/drawing/2014/main" id="{AA591E62-A7C5-42C9-B2DC-5A21B94BC28D}"/>
              </a:ext>
            </a:extLst>
          </p:cNvPr>
          <p:cNvPicPr>
            <a:picLocks noChangeAspect="1"/>
          </p:cNvPicPr>
          <p:nvPr/>
        </p:nvPicPr>
        <p:blipFill>
          <a:blip r:embed="rId2"/>
          <a:stretch>
            <a:fillRect/>
          </a:stretch>
        </p:blipFill>
        <p:spPr>
          <a:xfrm>
            <a:off x="1303020" y="2607908"/>
            <a:ext cx="9113520" cy="4090840"/>
          </a:xfrm>
          <a:prstGeom prst="rect">
            <a:avLst/>
          </a:prstGeom>
        </p:spPr>
      </p:pic>
      <p:pic>
        <p:nvPicPr>
          <p:cNvPr id="6" name="Picture 5">
            <a:extLst>
              <a:ext uri="{FF2B5EF4-FFF2-40B4-BE49-F238E27FC236}">
                <a16:creationId xmlns:a16="http://schemas.microsoft.com/office/drawing/2014/main" id="{BCFBDCB9-92A1-4E82-B9CE-227C735805B1}"/>
              </a:ext>
            </a:extLst>
          </p:cNvPr>
          <p:cNvPicPr>
            <a:picLocks noChangeAspect="1"/>
          </p:cNvPicPr>
          <p:nvPr/>
        </p:nvPicPr>
        <p:blipFill>
          <a:blip r:embed="rId2"/>
          <a:stretch>
            <a:fillRect/>
          </a:stretch>
        </p:blipFill>
        <p:spPr>
          <a:xfrm>
            <a:off x="1303020" y="3583903"/>
            <a:ext cx="6480570" cy="2908972"/>
          </a:xfrm>
          <a:prstGeom prst="rect">
            <a:avLst/>
          </a:prstGeom>
        </p:spPr>
      </p:pic>
      <p:pic>
        <p:nvPicPr>
          <p:cNvPr id="7" name="Picture 6">
            <a:extLst>
              <a:ext uri="{FF2B5EF4-FFF2-40B4-BE49-F238E27FC236}">
                <a16:creationId xmlns:a16="http://schemas.microsoft.com/office/drawing/2014/main" id="{5F7E0725-D333-4355-9919-C6F748C400AF}"/>
              </a:ext>
            </a:extLst>
          </p:cNvPr>
          <p:cNvPicPr>
            <a:picLocks noChangeAspect="1"/>
          </p:cNvPicPr>
          <p:nvPr/>
        </p:nvPicPr>
        <p:blipFill>
          <a:blip r:embed="rId3"/>
          <a:stretch>
            <a:fillRect/>
          </a:stretch>
        </p:blipFill>
        <p:spPr>
          <a:xfrm>
            <a:off x="9501938" y="3522895"/>
            <a:ext cx="2331922" cy="2812024"/>
          </a:xfrm>
          <a:prstGeom prst="rect">
            <a:avLst/>
          </a:prstGeom>
        </p:spPr>
      </p:pic>
      <p:sp>
        <p:nvSpPr>
          <p:cNvPr id="8" name="Arrow: Right 7">
            <a:extLst>
              <a:ext uri="{FF2B5EF4-FFF2-40B4-BE49-F238E27FC236}">
                <a16:creationId xmlns:a16="http://schemas.microsoft.com/office/drawing/2014/main" id="{053FFCD4-9BCD-4250-8FA3-39B33EE07148}"/>
              </a:ext>
            </a:extLst>
          </p:cNvPr>
          <p:cNvSpPr/>
          <p:nvPr/>
        </p:nvSpPr>
        <p:spPr>
          <a:xfrm>
            <a:off x="7848600" y="3802380"/>
            <a:ext cx="1402080" cy="2374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92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B352-76B1-49B5-9339-B62701543FC2}"/>
              </a:ext>
            </a:extLst>
          </p:cNvPr>
          <p:cNvSpPr>
            <a:spLocks noGrp="1"/>
          </p:cNvSpPr>
          <p:nvPr>
            <p:ph type="title"/>
          </p:nvPr>
        </p:nvSpPr>
        <p:spPr/>
        <p:txBody>
          <a:bodyPr/>
          <a:lstStyle/>
          <a:p>
            <a:r>
              <a:rPr lang="en-GB" dirty="0"/>
              <a:t>Step by step </a:t>
            </a:r>
          </a:p>
        </p:txBody>
      </p:sp>
      <p:sp>
        <p:nvSpPr>
          <p:cNvPr id="3" name="Content Placeholder 2">
            <a:extLst>
              <a:ext uri="{FF2B5EF4-FFF2-40B4-BE49-F238E27FC236}">
                <a16:creationId xmlns:a16="http://schemas.microsoft.com/office/drawing/2014/main" id="{4653C4BA-861D-4FB1-A34B-398B6BFD3DEF}"/>
              </a:ext>
            </a:extLst>
          </p:cNvPr>
          <p:cNvSpPr>
            <a:spLocks noGrp="1"/>
          </p:cNvSpPr>
          <p:nvPr>
            <p:ph idx="1"/>
          </p:nvPr>
        </p:nvSpPr>
        <p:spPr/>
        <p:txBody>
          <a:bodyPr/>
          <a:lstStyle/>
          <a:p>
            <a:pPr lvl="0"/>
            <a:r>
              <a:rPr lang="en-GB" b="1" dirty="0"/>
              <a:t>Structural isomorphism</a:t>
            </a:r>
            <a:r>
              <a:rPr lang="en-GB" dirty="0"/>
              <a:t> – the same operators in the same order</a:t>
            </a:r>
          </a:p>
          <a:p>
            <a:pPr lvl="0"/>
            <a:r>
              <a:rPr lang="en-GB" b="1" dirty="0"/>
              <a:t>Colocation</a:t>
            </a:r>
            <a:r>
              <a:rPr lang="en-GB" dirty="0"/>
              <a:t> – located in a contiguous cell space </a:t>
            </a:r>
          </a:p>
          <a:p>
            <a:pPr lvl="0"/>
            <a:r>
              <a:rPr lang="en-GB" b="1" dirty="0"/>
              <a:t>Constant isomorphism</a:t>
            </a:r>
            <a:r>
              <a:rPr lang="en-GB" dirty="0"/>
              <a:t>  – using the same textual and numeric constants in its calculation</a:t>
            </a:r>
          </a:p>
          <a:p>
            <a:pPr lvl="0"/>
            <a:r>
              <a:rPr lang="en-GB" b="1" dirty="0"/>
              <a:t>Reference isomorphism </a:t>
            </a:r>
            <a:r>
              <a:rPr lang="en-GB" dirty="0"/>
              <a:t>–</a:t>
            </a:r>
            <a:r>
              <a:rPr lang="en-GB" b="1" dirty="0"/>
              <a:t> </a:t>
            </a:r>
            <a:r>
              <a:rPr lang="en-GB" dirty="0"/>
              <a:t>using isomorphic references within its calculation.</a:t>
            </a:r>
          </a:p>
          <a:p>
            <a:endParaRPr lang="en-GB" dirty="0"/>
          </a:p>
        </p:txBody>
      </p:sp>
      <p:sp>
        <p:nvSpPr>
          <p:cNvPr id="4" name="Content Placeholder 2">
            <a:extLst>
              <a:ext uri="{FF2B5EF4-FFF2-40B4-BE49-F238E27FC236}">
                <a16:creationId xmlns:a16="http://schemas.microsoft.com/office/drawing/2014/main" id="{89A2C673-5372-4AB4-BECC-23C84FA267F8}"/>
              </a:ext>
            </a:extLst>
          </p:cNvPr>
          <p:cNvSpPr txBox="1">
            <a:spLocks/>
          </p:cNvSpPr>
          <p:nvPr/>
        </p:nvSpPr>
        <p:spPr>
          <a:xfrm>
            <a:off x="1676400" y="5046345"/>
            <a:ext cx="8458200" cy="1496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5400" dirty="0"/>
              <a:t>Higher Level Abstraction</a:t>
            </a:r>
          </a:p>
          <a:p>
            <a:r>
              <a:rPr lang="en-GB" sz="3600" dirty="0"/>
              <a:t>Compression of spreadsheets </a:t>
            </a:r>
          </a:p>
        </p:txBody>
      </p:sp>
    </p:spTree>
    <p:extLst>
      <p:ext uri="{BB962C8B-B14F-4D97-AF65-F5344CB8AC3E}">
        <p14:creationId xmlns:p14="http://schemas.microsoft.com/office/powerpoint/2010/main" val="403037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3CF2-94AB-452B-8E0F-082AB9FE36BB}"/>
              </a:ext>
            </a:extLst>
          </p:cNvPr>
          <p:cNvSpPr>
            <a:spLocks noGrp="1"/>
          </p:cNvSpPr>
          <p:nvPr>
            <p:ph type="title"/>
          </p:nvPr>
        </p:nvSpPr>
        <p:spPr>
          <a:xfrm>
            <a:off x="838200" y="365125"/>
            <a:ext cx="4383505" cy="1583991"/>
          </a:xfrm>
        </p:spPr>
        <p:txBody>
          <a:bodyPr/>
          <a:lstStyle/>
          <a:p>
            <a:r>
              <a:rPr lang="en-GB" dirty="0"/>
              <a:t>Simplify the </a:t>
            </a:r>
            <a:br>
              <a:rPr lang="en-GB" dirty="0"/>
            </a:br>
            <a:r>
              <a:rPr lang="en-GB" dirty="0"/>
              <a:t>hyper graph</a:t>
            </a:r>
          </a:p>
        </p:txBody>
      </p:sp>
      <p:sp>
        <p:nvSpPr>
          <p:cNvPr id="3" name="Content Placeholder 2">
            <a:extLst>
              <a:ext uri="{FF2B5EF4-FFF2-40B4-BE49-F238E27FC236}">
                <a16:creationId xmlns:a16="http://schemas.microsoft.com/office/drawing/2014/main" id="{C5E9CB6C-87F3-49BC-BA25-C3073ABCDC4C}"/>
              </a:ext>
            </a:extLst>
          </p:cNvPr>
          <p:cNvSpPr>
            <a:spLocks noGrp="1"/>
          </p:cNvSpPr>
          <p:nvPr>
            <p:ph idx="1"/>
          </p:nvPr>
        </p:nvSpPr>
        <p:spPr>
          <a:xfrm>
            <a:off x="838200" y="1860023"/>
            <a:ext cx="4050495" cy="4316940"/>
          </a:xfrm>
        </p:spPr>
        <p:txBody>
          <a:bodyPr/>
          <a:lstStyle/>
          <a:p>
            <a:r>
              <a:rPr lang="en-GB" dirty="0"/>
              <a:t>Find repeated graph structure </a:t>
            </a:r>
          </a:p>
          <a:p>
            <a:r>
              <a:rPr lang="en-GB" dirty="0"/>
              <a:t>Redraw the cell walls </a:t>
            </a:r>
          </a:p>
          <a:p>
            <a:r>
              <a:rPr lang="en-GB" dirty="0"/>
              <a:t>More abstract model </a:t>
            </a:r>
          </a:p>
          <a:p>
            <a:pPr lvl="1"/>
            <a:r>
              <a:rPr lang="en-GB" dirty="0"/>
              <a:t>Each “cell” now operates on array data</a:t>
            </a:r>
          </a:p>
          <a:p>
            <a:endParaRPr lang="en-GB" dirty="0"/>
          </a:p>
        </p:txBody>
      </p:sp>
      <p:pic>
        <p:nvPicPr>
          <p:cNvPr id="4" name="Picture 3">
            <a:extLst>
              <a:ext uri="{FF2B5EF4-FFF2-40B4-BE49-F238E27FC236}">
                <a16:creationId xmlns:a16="http://schemas.microsoft.com/office/drawing/2014/main" id="{FB5D2600-E713-452B-8E7C-8EEFC0F8DD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8119" y="226578"/>
            <a:ext cx="5731510" cy="5803265"/>
          </a:xfrm>
          <a:prstGeom prst="rect">
            <a:avLst/>
          </a:prstGeom>
          <a:noFill/>
          <a:ln>
            <a:noFill/>
          </a:ln>
        </p:spPr>
      </p:pic>
      <p:sp>
        <p:nvSpPr>
          <p:cNvPr id="8" name="Oval 7">
            <a:extLst>
              <a:ext uri="{FF2B5EF4-FFF2-40B4-BE49-F238E27FC236}">
                <a16:creationId xmlns:a16="http://schemas.microsoft.com/office/drawing/2014/main" id="{3A0E9BDE-A9DF-4304-BF6E-617E138ECB1A}"/>
              </a:ext>
            </a:extLst>
          </p:cNvPr>
          <p:cNvSpPr/>
          <p:nvPr/>
        </p:nvSpPr>
        <p:spPr>
          <a:xfrm>
            <a:off x="4521200" y="-5745480"/>
            <a:ext cx="7670800" cy="17998440"/>
          </a:xfrm>
          <a:prstGeom prst="ellipse">
            <a:avLst/>
          </a:prstGeom>
          <a:gradFill flip="none" rotWithShape="1">
            <a:gsLst>
              <a:gs pos="0">
                <a:srgbClr val="F6F8FC">
                  <a:alpha val="0"/>
                </a:srgbClr>
              </a:gs>
              <a:gs pos="72000">
                <a:srgbClr val="738EBE"/>
              </a:gs>
              <a:gs pos="39000">
                <a:schemeClr val="accent1">
                  <a:lumMod val="75000"/>
                </a:schemeClr>
              </a:gs>
              <a:gs pos="100000">
                <a:schemeClr val="accent1">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7C1677D-3C2D-461A-AD55-4A2DEA149944}"/>
              </a:ext>
            </a:extLst>
          </p:cNvPr>
          <p:cNvSpPr/>
          <p:nvPr/>
        </p:nvSpPr>
        <p:spPr>
          <a:xfrm>
            <a:off x="5366084" y="1467853"/>
            <a:ext cx="5987716" cy="196114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3" name="Rectangle 12">
            <a:extLst>
              <a:ext uri="{FF2B5EF4-FFF2-40B4-BE49-F238E27FC236}">
                <a16:creationId xmlns:a16="http://schemas.microsoft.com/office/drawing/2014/main" id="{CBD06B20-3183-47FC-9BA2-3AD999D03DDA}"/>
              </a:ext>
            </a:extLst>
          </p:cNvPr>
          <p:cNvSpPr/>
          <p:nvPr/>
        </p:nvSpPr>
        <p:spPr>
          <a:xfrm>
            <a:off x="5374100" y="3633536"/>
            <a:ext cx="5987716" cy="145625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14" name="Rectangle 13">
            <a:extLst>
              <a:ext uri="{FF2B5EF4-FFF2-40B4-BE49-F238E27FC236}">
                <a16:creationId xmlns:a16="http://schemas.microsoft.com/office/drawing/2014/main" id="{2C529162-04BF-451C-8DA2-CD34C7F2098D}"/>
              </a:ext>
            </a:extLst>
          </p:cNvPr>
          <p:cNvSpPr/>
          <p:nvPr/>
        </p:nvSpPr>
        <p:spPr>
          <a:xfrm>
            <a:off x="5514002" y="5236911"/>
            <a:ext cx="5779646" cy="99068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320331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2" grpId="0" animBg="1"/>
      <p:bldP spid="12" grpId="1" animBg="1"/>
      <p:bldP spid="13" grpId="0" animBg="1"/>
      <p:bldP spid="13" grpId="1" animBg="1"/>
      <p:bldP spid="14" grpId="0" animBg="1"/>
      <p:bldP spid="14"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2E49-1DBA-4135-B65C-27B6C667AA75}"/>
              </a:ext>
            </a:extLst>
          </p:cNvPr>
          <p:cNvSpPr>
            <a:spLocks noGrp="1"/>
          </p:cNvSpPr>
          <p:nvPr>
            <p:ph type="title"/>
          </p:nvPr>
        </p:nvSpPr>
        <p:spPr/>
        <p:txBody>
          <a:bodyPr/>
          <a:lstStyle/>
          <a:p>
            <a:r>
              <a:rPr lang="en-GB" dirty="0"/>
              <a:t>Results on Enron Sample (2124)</a:t>
            </a:r>
          </a:p>
        </p:txBody>
      </p:sp>
      <p:pic>
        <p:nvPicPr>
          <p:cNvPr id="5" name="Content Placeholder 4">
            <a:extLst>
              <a:ext uri="{FF2B5EF4-FFF2-40B4-BE49-F238E27FC236}">
                <a16:creationId xmlns:a16="http://schemas.microsoft.com/office/drawing/2014/main" id="{3D15DDA7-B1F9-447A-B8D5-6FE6BD55E02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2631" y="1510766"/>
            <a:ext cx="9086249" cy="4509034"/>
          </a:xfrm>
          <a:prstGeom prst="rect">
            <a:avLst/>
          </a:prstGeom>
        </p:spPr>
      </p:pic>
    </p:spTree>
    <p:extLst>
      <p:ext uri="{BB962C8B-B14F-4D97-AF65-F5344CB8AC3E}">
        <p14:creationId xmlns:p14="http://schemas.microsoft.com/office/powerpoint/2010/main" val="368899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7E89-49BB-4071-B366-9600A25CCB92}"/>
              </a:ext>
            </a:extLst>
          </p:cNvPr>
          <p:cNvSpPr>
            <a:spLocks noGrp="1"/>
          </p:cNvSpPr>
          <p:nvPr>
            <p:ph type="title"/>
          </p:nvPr>
        </p:nvSpPr>
        <p:spPr/>
        <p:txBody>
          <a:bodyPr/>
          <a:lstStyle/>
          <a:p>
            <a:r>
              <a:rPr lang="en-GB" dirty="0"/>
              <a:t>Many friendly numbers and mathematical things are imprisoned :*(</a:t>
            </a:r>
          </a:p>
        </p:txBody>
      </p:sp>
      <p:pic>
        <p:nvPicPr>
          <p:cNvPr id="4" name="Content Placeholder 3">
            <a:extLst>
              <a:ext uri="{FF2B5EF4-FFF2-40B4-BE49-F238E27FC236}">
                <a16:creationId xmlns:a16="http://schemas.microsoft.com/office/drawing/2014/main" id="{CFE5B5CA-ED32-452A-8677-4C0AEBC3A657}"/>
              </a:ext>
            </a:extLst>
          </p:cNvPr>
          <p:cNvPicPr>
            <a:picLocks noGrp="1" noChangeAspect="1"/>
          </p:cNvPicPr>
          <p:nvPr>
            <p:ph idx="1"/>
          </p:nvPr>
        </p:nvPicPr>
        <p:blipFill>
          <a:blip r:embed="rId3"/>
          <a:stretch>
            <a:fillRect/>
          </a:stretch>
        </p:blipFill>
        <p:spPr>
          <a:xfrm>
            <a:off x="838200" y="2238007"/>
            <a:ext cx="10515600" cy="3526573"/>
          </a:xfrm>
          <a:prstGeom prst="rect">
            <a:avLst/>
          </a:prstGeom>
        </p:spPr>
      </p:pic>
      <p:grpSp>
        <p:nvGrpSpPr>
          <p:cNvPr id="10" name="Group 9">
            <a:extLst>
              <a:ext uri="{FF2B5EF4-FFF2-40B4-BE49-F238E27FC236}">
                <a16:creationId xmlns:a16="http://schemas.microsoft.com/office/drawing/2014/main" id="{D1F9F94B-893D-4D8C-B6EE-C4BA03F77E8B}"/>
              </a:ext>
            </a:extLst>
          </p:cNvPr>
          <p:cNvGrpSpPr/>
          <p:nvPr/>
        </p:nvGrpSpPr>
        <p:grpSpPr>
          <a:xfrm>
            <a:off x="6394784" y="4475747"/>
            <a:ext cx="4959016" cy="2017128"/>
            <a:chOff x="6394784" y="4475747"/>
            <a:chExt cx="4959016" cy="2017128"/>
          </a:xfrm>
        </p:grpSpPr>
        <p:sp>
          <p:nvSpPr>
            <p:cNvPr id="5" name="Rectangle: Rounded Corners 4">
              <a:extLst>
                <a:ext uri="{FF2B5EF4-FFF2-40B4-BE49-F238E27FC236}">
                  <a16:creationId xmlns:a16="http://schemas.microsoft.com/office/drawing/2014/main" id="{07B81F29-C1FA-42F4-BB75-D069936CA778}"/>
                </a:ext>
              </a:extLst>
            </p:cNvPr>
            <p:cNvSpPr/>
            <p:nvPr/>
          </p:nvSpPr>
          <p:spPr>
            <a:xfrm>
              <a:off x="7178842" y="5041734"/>
              <a:ext cx="4174958" cy="14511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3600" dirty="0"/>
                <a:t>“Cells”</a:t>
              </a:r>
            </a:p>
          </p:txBody>
        </p:sp>
        <p:cxnSp>
          <p:nvCxnSpPr>
            <p:cNvPr id="7" name="Straight Arrow Connector 6">
              <a:extLst>
                <a:ext uri="{FF2B5EF4-FFF2-40B4-BE49-F238E27FC236}">
                  <a16:creationId xmlns:a16="http://schemas.microsoft.com/office/drawing/2014/main" id="{3565166D-A44C-4DF1-81C1-66682E7E5220}"/>
                </a:ext>
              </a:extLst>
            </p:cNvPr>
            <p:cNvCxnSpPr>
              <a:stCxn id="5" idx="0"/>
            </p:cNvCxnSpPr>
            <p:nvPr/>
          </p:nvCxnSpPr>
          <p:spPr>
            <a:xfrm flipH="1" flipV="1">
              <a:off x="8482263" y="4475747"/>
              <a:ext cx="784058" cy="5659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C158BD32-2A47-4AD9-9C7E-381AE2591116}"/>
                </a:ext>
              </a:extLst>
            </p:cNvPr>
            <p:cNvCxnSpPr/>
            <p:nvPr/>
          </p:nvCxnSpPr>
          <p:spPr>
            <a:xfrm flipH="1" flipV="1">
              <a:off x="6394784" y="5279747"/>
              <a:ext cx="784058" cy="5659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5915AD06-72E1-4954-BCC6-5A42B4E8A60D}"/>
                </a:ext>
              </a:extLst>
            </p:cNvPr>
            <p:cNvCxnSpPr/>
            <p:nvPr/>
          </p:nvCxnSpPr>
          <p:spPr>
            <a:xfrm flipH="1" flipV="1">
              <a:off x="6481013" y="4566187"/>
              <a:ext cx="784058" cy="56598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97753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2E49-1DBA-4135-B65C-27B6C667AA75}"/>
              </a:ext>
            </a:extLst>
          </p:cNvPr>
          <p:cNvSpPr>
            <a:spLocks noGrp="1"/>
          </p:cNvSpPr>
          <p:nvPr>
            <p:ph type="title"/>
          </p:nvPr>
        </p:nvSpPr>
        <p:spPr/>
        <p:txBody>
          <a:bodyPr/>
          <a:lstStyle/>
          <a:p>
            <a:r>
              <a:rPr lang="en-GB" dirty="0"/>
              <a:t>Results on Enron Sample (2124)</a:t>
            </a:r>
          </a:p>
        </p:txBody>
      </p:sp>
      <p:pic>
        <p:nvPicPr>
          <p:cNvPr id="4" name="Picture 3">
            <a:extLst>
              <a:ext uri="{FF2B5EF4-FFF2-40B4-BE49-F238E27FC236}">
                <a16:creationId xmlns:a16="http://schemas.microsoft.com/office/drawing/2014/main" id="{210FA62A-86EA-4532-B16B-D97248855C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38200" y="1553528"/>
            <a:ext cx="10058400" cy="4603432"/>
          </a:xfrm>
          <a:prstGeom prst="rect">
            <a:avLst/>
          </a:prstGeom>
        </p:spPr>
      </p:pic>
    </p:spTree>
    <p:extLst>
      <p:ext uri="{BB962C8B-B14F-4D97-AF65-F5344CB8AC3E}">
        <p14:creationId xmlns:p14="http://schemas.microsoft.com/office/powerpoint/2010/main" val="1789741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2E49-1DBA-4135-B65C-27B6C667AA75}"/>
              </a:ext>
            </a:extLst>
          </p:cNvPr>
          <p:cNvSpPr>
            <a:spLocks noGrp="1"/>
          </p:cNvSpPr>
          <p:nvPr>
            <p:ph type="title"/>
          </p:nvPr>
        </p:nvSpPr>
        <p:spPr/>
        <p:txBody>
          <a:bodyPr/>
          <a:lstStyle/>
          <a:p>
            <a:r>
              <a:rPr lang="en-GB" dirty="0"/>
              <a:t>Results on Enron Sample (2124)</a:t>
            </a:r>
          </a:p>
        </p:txBody>
      </p:sp>
      <p:sp>
        <p:nvSpPr>
          <p:cNvPr id="3" name="Content Placeholder 2">
            <a:extLst>
              <a:ext uri="{FF2B5EF4-FFF2-40B4-BE49-F238E27FC236}">
                <a16:creationId xmlns:a16="http://schemas.microsoft.com/office/drawing/2014/main" id="{50B9738A-4E31-498D-B90A-A538E67C0EE9}"/>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A577083D-52CF-4CA7-87E7-89285C2CA9A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73438" y="1598561"/>
            <a:ext cx="9877442" cy="4489819"/>
          </a:xfrm>
          <a:prstGeom prst="rect">
            <a:avLst/>
          </a:prstGeom>
        </p:spPr>
      </p:pic>
    </p:spTree>
    <p:extLst>
      <p:ext uri="{BB962C8B-B14F-4D97-AF65-F5344CB8AC3E}">
        <p14:creationId xmlns:p14="http://schemas.microsoft.com/office/powerpoint/2010/main" val="303329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38D4-111E-443E-8A54-24EBEA474B9F}"/>
              </a:ext>
            </a:extLst>
          </p:cNvPr>
          <p:cNvSpPr>
            <a:spLocks noGrp="1"/>
          </p:cNvSpPr>
          <p:nvPr>
            <p:ph type="title"/>
          </p:nvPr>
        </p:nvSpPr>
        <p:spPr/>
        <p:txBody>
          <a:bodyPr/>
          <a:lstStyle/>
          <a:p>
            <a:r>
              <a:rPr lang="en-GB" dirty="0"/>
              <a:t>In Summary:</a:t>
            </a:r>
          </a:p>
        </p:txBody>
      </p:sp>
      <p:sp>
        <p:nvSpPr>
          <p:cNvPr id="3" name="Content Placeholder 2">
            <a:extLst>
              <a:ext uri="{FF2B5EF4-FFF2-40B4-BE49-F238E27FC236}">
                <a16:creationId xmlns:a16="http://schemas.microsoft.com/office/drawing/2014/main" id="{A51B83B4-9486-49F6-AFBD-690F515E518A}"/>
              </a:ext>
            </a:extLst>
          </p:cNvPr>
          <p:cNvSpPr>
            <a:spLocks noGrp="1"/>
          </p:cNvSpPr>
          <p:nvPr>
            <p:ph idx="1"/>
          </p:nvPr>
        </p:nvSpPr>
        <p:spPr/>
        <p:txBody>
          <a:bodyPr/>
          <a:lstStyle/>
          <a:p>
            <a:pPr marL="514350" indent="-514350">
              <a:buAutoNum type="arabicParenR"/>
            </a:pPr>
            <a:r>
              <a:rPr lang="en-GB" dirty="0"/>
              <a:t>Cells &gt; Graph</a:t>
            </a:r>
          </a:p>
          <a:p>
            <a:pPr marL="514350" indent="-514350">
              <a:buAutoNum type="arabicParenR"/>
            </a:pPr>
            <a:r>
              <a:rPr lang="en-GB" dirty="0"/>
              <a:t>Formula &gt; Graph</a:t>
            </a:r>
          </a:p>
          <a:p>
            <a:pPr marL="514350" indent="-514350">
              <a:buAutoNum type="arabicParenR"/>
            </a:pPr>
            <a:r>
              <a:rPr lang="en-GB" dirty="0"/>
              <a:t>Cells = hypergraph edges </a:t>
            </a:r>
          </a:p>
          <a:p>
            <a:pPr marL="514350" indent="-514350">
              <a:buAutoNum type="arabicParenR"/>
            </a:pPr>
            <a:r>
              <a:rPr lang="en-GB" dirty="0"/>
              <a:t>Seek repeated structure</a:t>
            </a:r>
          </a:p>
          <a:p>
            <a:pPr marL="514350" indent="-514350">
              <a:buAutoNum type="arabicParenR"/>
            </a:pPr>
            <a:r>
              <a:rPr lang="en-GB" dirty="0"/>
              <a:t>Redraw the “cell walls” to create abstraction</a:t>
            </a:r>
          </a:p>
        </p:txBody>
      </p:sp>
    </p:spTree>
    <p:extLst>
      <p:ext uri="{BB962C8B-B14F-4D97-AF65-F5344CB8AC3E}">
        <p14:creationId xmlns:p14="http://schemas.microsoft.com/office/powerpoint/2010/main" val="397516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881E-5921-4D72-9D2A-E44E6F2E0B6B}"/>
              </a:ext>
            </a:extLst>
          </p:cNvPr>
          <p:cNvSpPr>
            <a:spLocks noGrp="1"/>
          </p:cNvSpPr>
          <p:nvPr>
            <p:ph type="title"/>
          </p:nvPr>
        </p:nvSpPr>
        <p:spPr/>
        <p:txBody>
          <a:bodyPr/>
          <a:lstStyle/>
          <a:p>
            <a:r>
              <a:rPr lang="en-GB" dirty="0"/>
              <a:t>We</a:t>
            </a:r>
            <a:r>
              <a:rPr lang="en-GB" baseline="0" dirty="0"/>
              <a:t> know there are other things hiding inside this prison </a:t>
            </a:r>
            <a:endParaRPr lang="en-GB" dirty="0"/>
          </a:p>
        </p:txBody>
      </p:sp>
      <p:pic>
        <p:nvPicPr>
          <p:cNvPr id="4" name="Content Placeholder 3">
            <a:extLst>
              <a:ext uri="{FF2B5EF4-FFF2-40B4-BE49-F238E27FC236}">
                <a16:creationId xmlns:a16="http://schemas.microsoft.com/office/drawing/2014/main" id="{C8505624-B151-4D88-B718-C8BEB17DCAF4}"/>
              </a:ext>
            </a:extLst>
          </p:cNvPr>
          <p:cNvPicPr>
            <a:picLocks noChangeAspect="1"/>
          </p:cNvPicPr>
          <p:nvPr/>
        </p:nvPicPr>
        <p:blipFill>
          <a:blip r:embed="rId2"/>
          <a:stretch>
            <a:fillRect/>
          </a:stretch>
        </p:blipFill>
        <p:spPr>
          <a:xfrm>
            <a:off x="838200" y="2238007"/>
            <a:ext cx="10515600" cy="3526573"/>
          </a:xfrm>
          <a:prstGeom prst="rect">
            <a:avLst/>
          </a:prstGeom>
        </p:spPr>
      </p:pic>
      <p:pic>
        <p:nvPicPr>
          <p:cNvPr id="6" name="Content Placeholder 5" descr="A close up of text on a white background&#10;&#10;Description automatically generated">
            <a:extLst>
              <a:ext uri="{FF2B5EF4-FFF2-40B4-BE49-F238E27FC236}">
                <a16:creationId xmlns:a16="http://schemas.microsoft.com/office/drawing/2014/main" id="{DABCEF68-E59D-436D-8BC6-70B91D14C3A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934" t="-6933" r="2968" b="10134"/>
          <a:stretch/>
        </p:blipFill>
        <p:spPr>
          <a:xfrm>
            <a:off x="3195058" y="1825625"/>
            <a:ext cx="5369859" cy="3938955"/>
          </a:xfrm>
        </p:spPr>
      </p:pic>
      <p:sp>
        <p:nvSpPr>
          <p:cNvPr id="7" name="Rectangle 6">
            <a:extLst>
              <a:ext uri="{FF2B5EF4-FFF2-40B4-BE49-F238E27FC236}">
                <a16:creationId xmlns:a16="http://schemas.microsoft.com/office/drawing/2014/main" id="{7BA617BB-3CA4-42FF-822D-435DDAD9C9AB}"/>
              </a:ext>
            </a:extLst>
          </p:cNvPr>
          <p:cNvSpPr/>
          <p:nvPr/>
        </p:nvSpPr>
        <p:spPr>
          <a:xfrm>
            <a:off x="3848023" y="5794095"/>
            <a:ext cx="4063927" cy="830997"/>
          </a:xfrm>
          <a:prstGeom prst="rect">
            <a:avLst/>
          </a:prstGeom>
        </p:spPr>
        <p:txBody>
          <a:bodyPr wrap="square">
            <a:spAutoFit/>
          </a:bodyPr>
          <a:lstStyle/>
          <a:p>
            <a:pPr algn="ctr"/>
            <a:r>
              <a:rPr lang="en-US" sz="1200" b="1" dirty="0">
                <a:solidFill>
                  <a:srgbClr val="54595D"/>
                </a:solidFill>
                <a:latin typeface="Arial" panose="020B0604020202020204" pitchFamily="34" charset="0"/>
              </a:rPr>
              <a:t>The First "Computer Bug"</a:t>
            </a:r>
            <a:r>
              <a:rPr lang="en-US" sz="1200" dirty="0">
                <a:solidFill>
                  <a:srgbClr val="54595D"/>
                </a:solidFill>
                <a:latin typeface="Arial" panose="020B0604020202020204" pitchFamily="34" charset="0"/>
              </a:rPr>
              <a:t> Moth found trapped between points at Relay # 70, Panel F, of the Mark II Aiken Relay Calculator while it was being tested at Harvard University, 9 September 1947 (public domain)</a:t>
            </a:r>
            <a:endParaRPr lang="en-GB" sz="1200" dirty="0"/>
          </a:p>
        </p:txBody>
      </p:sp>
    </p:spTree>
    <p:extLst>
      <p:ext uri="{BB962C8B-B14F-4D97-AF65-F5344CB8AC3E}">
        <p14:creationId xmlns:p14="http://schemas.microsoft.com/office/powerpoint/2010/main" val="19075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MyData - PhD\Latex\Papers\IRM\Final\pngs\irm_excel_witharrow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412776"/>
            <a:ext cx="7550249" cy="48862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51D2A6-2389-4794-845B-D6BFFF1E9E96}"/>
              </a:ext>
            </a:extLst>
          </p:cNvPr>
          <p:cNvSpPr>
            <a:spLocks noGrp="1"/>
          </p:cNvSpPr>
          <p:nvPr>
            <p:ph type="title" idx="4294967295"/>
          </p:nvPr>
        </p:nvSpPr>
        <p:spPr>
          <a:xfrm>
            <a:off x="868909" y="49487"/>
            <a:ext cx="10515600" cy="1325563"/>
          </a:xfrm>
        </p:spPr>
        <p:txBody>
          <a:bodyPr/>
          <a:lstStyle/>
          <a:p>
            <a:r>
              <a:rPr lang="en-GB" dirty="0"/>
              <a:t>So how do we know what this prison does? </a:t>
            </a:r>
          </a:p>
        </p:txBody>
      </p:sp>
      <p:sp>
        <p:nvSpPr>
          <p:cNvPr id="5" name="Rectangle 4">
            <a:extLst>
              <a:ext uri="{FF2B5EF4-FFF2-40B4-BE49-F238E27FC236}">
                <a16:creationId xmlns:a16="http://schemas.microsoft.com/office/drawing/2014/main" id="{27D641C2-85C2-4AB8-AB51-8F9A629B8A77}"/>
              </a:ext>
            </a:extLst>
          </p:cNvPr>
          <p:cNvSpPr/>
          <p:nvPr/>
        </p:nvSpPr>
        <p:spPr>
          <a:xfrm>
            <a:off x="1488316" y="6336722"/>
            <a:ext cx="9144000" cy="461665"/>
          </a:xfrm>
          <a:prstGeom prst="rect">
            <a:avLst/>
          </a:prstGeom>
        </p:spPr>
        <p:txBody>
          <a:bodyPr wrap="square">
            <a:spAutoFit/>
          </a:bodyPr>
          <a:lstStyle/>
          <a:p>
            <a:r>
              <a:rPr lang="en-GB" sz="1200" dirty="0"/>
              <a:t>Page J., Grange N. and Kirkpatrick N. The integrated resource management (IRM) model - guidance tool for sustainable urban design. In </a:t>
            </a:r>
            <a:r>
              <a:rPr lang="en-GB" sz="1200" i="1" dirty="0"/>
              <a:t>25</a:t>
            </a:r>
            <a:r>
              <a:rPr lang="en-GB" sz="1200" i="1" baseline="30000" dirty="0"/>
              <a:t>th</a:t>
            </a:r>
            <a:r>
              <a:rPr lang="en-GB" sz="1200" i="1" dirty="0"/>
              <a:t> Conference on Passive and Low Energy Architecture, PLEA08</a:t>
            </a:r>
            <a:r>
              <a:rPr lang="en-GB" sz="1200" dirty="0"/>
              <a:t>, October 2008</a:t>
            </a:r>
          </a:p>
        </p:txBody>
      </p:sp>
      <p:sp>
        <p:nvSpPr>
          <p:cNvPr id="6" name="Thought Bubble: Cloud 5">
            <a:extLst>
              <a:ext uri="{FF2B5EF4-FFF2-40B4-BE49-F238E27FC236}">
                <a16:creationId xmlns:a16="http://schemas.microsoft.com/office/drawing/2014/main" id="{8F65D08C-5752-42F4-821B-70F84EDFDA6B}"/>
              </a:ext>
            </a:extLst>
          </p:cNvPr>
          <p:cNvSpPr/>
          <p:nvPr/>
        </p:nvSpPr>
        <p:spPr>
          <a:xfrm>
            <a:off x="2404203" y="1765566"/>
            <a:ext cx="6217920" cy="31580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Abstraction Required</a:t>
            </a:r>
          </a:p>
        </p:txBody>
      </p:sp>
    </p:spTree>
    <p:extLst>
      <p:ext uri="{BB962C8B-B14F-4D97-AF65-F5344CB8AC3E}">
        <p14:creationId xmlns:p14="http://schemas.microsoft.com/office/powerpoint/2010/main" val="266347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956879"/>
            <a:ext cx="7880920" cy="5203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524000" y="5921896"/>
            <a:ext cx="9144000" cy="923330"/>
          </a:xfrm>
          <a:prstGeom prst="rect">
            <a:avLst/>
          </a:prstGeom>
        </p:spPr>
        <p:txBody>
          <a:bodyPr wrap="square">
            <a:spAutoFit/>
          </a:bodyPr>
          <a:lstStyle/>
          <a:p>
            <a:r>
              <a:rPr lang="en-GB" dirty="0"/>
              <a:t>Page J., Grange N. and Kirkpatrick N. The integrated resource management (IRM) model - guidance tool for sustainable urban design. In </a:t>
            </a:r>
            <a:r>
              <a:rPr lang="en-GB" i="1" dirty="0"/>
              <a:t>25</a:t>
            </a:r>
            <a:r>
              <a:rPr lang="en-GB" i="1" baseline="30000" dirty="0"/>
              <a:t>th</a:t>
            </a:r>
            <a:r>
              <a:rPr lang="en-GB" i="1" dirty="0"/>
              <a:t> Conference on Passive and Low Energy Architecture, PLEA08</a:t>
            </a:r>
            <a:r>
              <a:rPr lang="en-GB" dirty="0"/>
              <a:t>, October 2008</a:t>
            </a:r>
          </a:p>
        </p:txBody>
      </p:sp>
      <p:sp>
        <p:nvSpPr>
          <p:cNvPr id="2" name="Title 1">
            <a:extLst>
              <a:ext uri="{FF2B5EF4-FFF2-40B4-BE49-F238E27FC236}">
                <a16:creationId xmlns:a16="http://schemas.microsoft.com/office/drawing/2014/main" id="{7BDB50D0-006A-4BD6-A66E-C4A0DA40F4A8}"/>
              </a:ext>
            </a:extLst>
          </p:cNvPr>
          <p:cNvSpPr>
            <a:spLocks noGrp="1"/>
          </p:cNvSpPr>
          <p:nvPr>
            <p:ph type="title" idx="4294967295"/>
          </p:nvPr>
        </p:nvSpPr>
        <p:spPr>
          <a:xfrm>
            <a:off x="129354" y="55253"/>
            <a:ext cx="12211036" cy="1325563"/>
          </a:xfrm>
        </p:spPr>
        <p:txBody>
          <a:bodyPr/>
          <a:lstStyle/>
          <a:p>
            <a:pPr algn="ctr"/>
            <a:r>
              <a:rPr lang="en-GB" dirty="0"/>
              <a:t>Maybe</a:t>
            </a:r>
            <a:r>
              <a:rPr lang="en-GB" baseline="0" dirty="0"/>
              <a:t> we have a diagram or mental model?</a:t>
            </a:r>
            <a:endParaRPr lang="en-GB" dirty="0"/>
          </a:p>
        </p:txBody>
      </p:sp>
      <p:sp>
        <p:nvSpPr>
          <p:cNvPr id="3" name="Thought Bubble: Cloud 2">
            <a:extLst>
              <a:ext uri="{FF2B5EF4-FFF2-40B4-BE49-F238E27FC236}">
                <a16:creationId xmlns:a16="http://schemas.microsoft.com/office/drawing/2014/main" id="{315E652D-4953-491F-BDF3-B6F53A8C5DFE}"/>
              </a:ext>
            </a:extLst>
          </p:cNvPr>
          <p:cNvSpPr/>
          <p:nvPr/>
        </p:nvSpPr>
        <p:spPr>
          <a:xfrm>
            <a:off x="2404203" y="1765566"/>
            <a:ext cx="6217920" cy="31580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Abstraction Required</a:t>
            </a:r>
          </a:p>
        </p:txBody>
      </p:sp>
    </p:spTree>
    <p:extLst>
      <p:ext uri="{BB962C8B-B14F-4D97-AF65-F5344CB8AC3E}">
        <p14:creationId xmlns:p14="http://schemas.microsoft.com/office/powerpoint/2010/main" val="310634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Scientific Model Making</a:t>
            </a:r>
          </a:p>
        </p:txBody>
      </p:sp>
      <p:sp>
        <p:nvSpPr>
          <p:cNvPr id="5" name="Text Placeholder 4"/>
          <p:cNvSpPr>
            <a:spLocks noGrp="1"/>
          </p:cNvSpPr>
          <p:nvPr>
            <p:ph type="body" idx="1"/>
          </p:nvPr>
        </p:nvSpPr>
        <p:spPr>
          <a:xfrm>
            <a:off x="1981200" y="1196752"/>
            <a:ext cx="4040188" cy="639762"/>
          </a:xfrm>
        </p:spPr>
        <p:txBody>
          <a:bodyPr/>
          <a:lstStyle/>
          <a:p>
            <a:r>
              <a:rPr lang="en-GB" dirty="0"/>
              <a:t>Scientific Model</a:t>
            </a:r>
          </a:p>
        </p:txBody>
      </p:sp>
      <p:sp>
        <p:nvSpPr>
          <p:cNvPr id="6" name="Content Placeholder 5"/>
          <p:cNvSpPr>
            <a:spLocks noGrp="1"/>
          </p:cNvSpPr>
          <p:nvPr>
            <p:ph sz="half" idx="2"/>
          </p:nvPr>
        </p:nvSpPr>
        <p:spPr>
          <a:xfrm>
            <a:off x="1981200" y="1836514"/>
            <a:ext cx="4040188" cy="3951288"/>
          </a:xfrm>
        </p:spPr>
        <p:txBody>
          <a:bodyPr>
            <a:normAutofit fontScale="85000" lnSpcReduction="10000"/>
          </a:bodyPr>
          <a:lstStyle/>
          <a:p>
            <a:pPr>
              <a:lnSpc>
                <a:spcPct val="250000"/>
              </a:lnSpc>
            </a:pPr>
            <a:r>
              <a:rPr lang="en-GB" dirty="0"/>
              <a:t>Real World</a:t>
            </a:r>
          </a:p>
          <a:p>
            <a:pPr>
              <a:lnSpc>
                <a:spcPct val="250000"/>
              </a:lnSpc>
            </a:pPr>
            <a:r>
              <a:rPr lang="en-GB" dirty="0"/>
              <a:t>Conceptual Model</a:t>
            </a:r>
          </a:p>
          <a:p>
            <a:pPr>
              <a:lnSpc>
                <a:spcPct val="250000"/>
              </a:lnSpc>
            </a:pPr>
            <a:r>
              <a:rPr lang="en-GB" dirty="0"/>
              <a:t>Mathematical Description</a:t>
            </a:r>
          </a:p>
          <a:p>
            <a:pPr>
              <a:lnSpc>
                <a:spcPct val="250000"/>
              </a:lnSpc>
            </a:pPr>
            <a:r>
              <a:rPr lang="en-GB" dirty="0"/>
              <a:t>Code</a:t>
            </a:r>
          </a:p>
        </p:txBody>
      </p:sp>
      <p:cxnSp>
        <p:nvCxnSpPr>
          <p:cNvPr id="10" name="Straight Arrow Connector 9"/>
          <p:cNvCxnSpPr/>
          <p:nvPr/>
        </p:nvCxnSpPr>
        <p:spPr>
          <a:xfrm>
            <a:off x="2135560" y="2492896"/>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5560" y="3501008"/>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2135560" y="4437112"/>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1873845" y="6237312"/>
            <a:ext cx="4233595" cy="369332"/>
          </a:xfrm>
          <a:prstGeom prst="rect">
            <a:avLst/>
          </a:prstGeom>
        </p:spPr>
        <p:txBody>
          <a:bodyPr wrap="none">
            <a:spAutoFit/>
          </a:bodyPr>
          <a:lstStyle/>
          <a:p>
            <a:r>
              <a:rPr lang="en-GB" dirty="0"/>
              <a:t>http://www.easterbrook.ca/steve/?p=2030</a:t>
            </a:r>
          </a:p>
        </p:txBody>
      </p:sp>
      <p:sp>
        <p:nvSpPr>
          <p:cNvPr id="2" name="Rectangle 1"/>
          <p:cNvSpPr/>
          <p:nvPr/>
        </p:nvSpPr>
        <p:spPr>
          <a:xfrm>
            <a:off x="1991545" y="3212976"/>
            <a:ext cx="3708413" cy="2448272"/>
          </a:xfrm>
          <a:prstGeom prst="rect">
            <a:avLst/>
          </a:prstGeom>
          <a:noFill/>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7658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Verification / Validation</a:t>
            </a:r>
          </a:p>
        </p:txBody>
      </p:sp>
      <p:sp>
        <p:nvSpPr>
          <p:cNvPr id="5" name="Text Placeholder 4"/>
          <p:cNvSpPr>
            <a:spLocks noGrp="1"/>
          </p:cNvSpPr>
          <p:nvPr>
            <p:ph type="body" idx="1"/>
          </p:nvPr>
        </p:nvSpPr>
        <p:spPr>
          <a:xfrm>
            <a:off x="1981200" y="1196752"/>
            <a:ext cx="4040188" cy="639762"/>
          </a:xfrm>
        </p:spPr>
        <p:txBody>
          <a:bodyPr/>
          <a:lstStyle/>
          <a:p>
            <a:r>
              <a:rPr lang="en-GB" dirty="0"/>
              <a:t>Scientific Model</a:t>
            </a:r>
          </a:p>
        </p:txBody>
      </p:sp>
      <p:sp>
        <p:nvSpPr>
          <p:cNvPr id="6" name="Content Placeholder 5"/>
          <p:cNvSpPr>
            <a:spLocks noGrp="1"/>
          </p:cNvSpPr>
          <p:nvPr>
            <p:ph sz="half" idx="2"/>
          </p:nvPr>
        </p:nvSpPr>
        <p:spPr>
          <a:xfrm>
            <a:off x="1981200" y="1836514"/>
            <a:ext cx="4040188" cy="3951288"/>
          </a:xfrm>
        </p:spPr>
        <p:txBody>
          <a:bodyPr>
            <a:normAutofit fontScale="85000" lnSpcReduction="10000"/>
          </a:bodyPr>
          <a:lstStyle/>
          <a:p>
            <a:pPr>
              <a:lnSpc>
                <a:spcPct val="250000"/>
              </a:lnSpc>
            </a:pPr>
            <a:r>
              <a:rPr lang="en-GB" dirty="0"/>
              <a:t>Real World</a:t>
            </a:r>
          </a:p>
          <a:p>
            <a:pPr>
              <a:lnSpc>
                <a:spcPct val="250000"/>
              </a:lnSpc>
            </a:pPr>
            <a:r>
              <a:rPr lang="en-GB" dirty="0"/>
              <a:t>Conceptual Model</a:t>
            </a:r>
          </a:p>
          <a:p>
            <a:pPr>
              <a:lnSpc>
                <a:spcPct val="250000"/>
              </a:lnSpc>
            </a:pPr>
            <a:r>
              <a:rPr lang="en-GB" dirty="0"/>
              <a:t>Mathematical Description</a:t>
            </a:r>
          </a:p>
          <a:p>
            <a:pPr>
              <a:lnSpc>
                <a:spcPct val="250000"/>
              </a:lnSpc>
            </a:pPr>
            <a:r>
              <a:rPr lang="en-GB" dirty="0"/>
              <a:t>Code</a:t>
            </a:r>
          </a:p>
        </p:txBody>
      </p:sp>
      <p:cxnSp>
        <p:nvCxnSpPr>
          <p:cNvPr id="10" name="Straight Arrow Connector 9"/>
          <p:cNvCxnSpPr/>
          <p:nvPr/>
        </p:nvCxnSpPr>
        <p:spPr>
          <a:xfrm>
            <a:off x="2135560" y="2492896"/>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5560" y="3501008"/>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2135560" y="4437112"/>
            <a:ext cx="0" cy="72008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1873845" y="6237312"/>
            <a:ext cx="4233595" cy="369332"/>
          </a:xfrm>
          <a:prstGeom prst="rect">
            <a:avLst/>
          </a:prstGeom>
        </p:spPr>
        <p:txBody>
          <a:bodyPr wrap="none">
            <a:spAutoFit/>
          </a:bodyPr>
          <a:lstStyle/>
          <a:p>
            <a:r>
              <a:rPr lang="en-GB" dirty="0"/>
              <a:t>http://www.easterbrook.ca/steve/?p=2030</a:t>
            </a:r>
          </a:p>
        </p:txBody>
      </p:sp>
      <p:sp>
        <p:nvSpPr>
          <p:cNvPr id="7" name="Rounded Rectangle 6"/>
          <p:cNvSpPr/>
          <p:nvPr/>
        </p:nvSpPr>
        <p:spPr>
          <a:xfrm>
            <a:off x="7767470" y="2532142"/>
            <a:ext cx="1965976" cy="578882"/>
          </a:xfrm>
          <a:prstGeom prst="round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n-GB" sz="2800" dirty="0"/>
              <a:t>Validation</a:t>
            </a:r>
          </a:p>
        </p:txBody>
      </p:sp>
      <p:sp>
        <p:nvSpPr>
          <p:cNvPr id="8" name="Rounded Rectangle 7"/>
          <p:cNvSpPr/>
          <p:nvPr/>
        </p:nvSpPr>
        <p:spPr>
          <a:xfrm>
            <a:off x="7752184" y="4045714"/>
            <a:ext cx="1981262" cy="578882"/>
          </a:xfrm>
          <a:prstGeom prst="roundRect">
            <a:avLst/>
          </a:prstGeom>
        </p:spPr>
        <p:style>
          <a:lnRef idx="3">
            <a:schemeClr val="lt1"/>
          </a:lnRef>
          <a:fillRef idx="1">
            <a:schemeClr val="accent1"/>
          </a:fillRef>
          <a:effectRef idx="1">
            <a:schemeClr val="accent1"/>
          </a:effectRef>
          <a:fontRef idx="minor">
            <a:schemeClr val="lt1"/>
          </a:fontRef>
        </p:style>
        <p:txBody>
          <a:bodyPr wrap="none">
            <a:spAutoFit/>
          </a:bodyPr>
          <a:lstStyle/>
          <a:p>
            <a:pPr algn="ctr"/>
            <a:r>
              <a:rPr lang="en-GB" sz="2800" dirty="0"/>
              <a:t>Verification </a:t>
            </a:r>
          </a:p>
        </p:txBody>
      </p:sp>
      <p:cxnSp>
        <p:nvCxnSpPr>
          <p:cNvPr id="20" name="Curved Connector 19"/>
          <p:cNvCxnSpPr/>
          <p:nvPr/>
        </p:nvCxnSpPr>
        <p:spPr>
          <a:xfrm rot="10800000" flipV="1">
            <a:off x="3403601" y="2821583"/>
            <a:ext cx="4291863" cy="103361"/>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2" name="Rectangle 1"/>
          <p:cNvSpPr/>
          <p:nvPr/>
        </p:nvSpPr>
        <p:spPr>
          <a:xfrm>
            <a:off x="1991545" y="3212976"/>
            <a:ext cx="3708413" cy="2448272"/>
          </a:xfrm>
          <a:prstGeom prst="rect">
            <a:avLst/>
          </a:prstGeom>
          <a:noFill/>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cxnSp>
        <p:nvCxnSpPr>
          <p:cNvPr id="12" name="Curved Connector 11"/>
          <p:cNvCxnSpPr/>
          <p:nvPr/>
        </p:nvCxnSpPr>
        <p:spPr>
          <a:xfrm rot="10800000">
            <a:off x="3647728" y="3789046"/>
            <a:ext cx="4104456" cy="546111"/>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Curved Connector 13"/>
          <p:cNvCxnSpPr/>
          <p:nvPr/>
        </p:nvCxnSpPr>
        <p:spPr>
          <a:xfrm rot="10800000" flipV="1">
            <a:off x="3647731" y="4335155"/>
            <a:ext cx="4104455" cy="461997"/>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4171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1570</Words>
  <Application>Microsoft Office PowerPoint</Application>
  <PresentationFormat>Widescreen</PresentationFormat>
  <Paragraphs>271</Paragraphs>
  <Slides>42</Slides>
  <Notes>12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Times New Roman</vt:lpstr>
      <vt:lpstr>Wingdings</vt:lpstr>
      <vt:lpstr>Office Theme</vt:lpstr>
      <vt:lpstr>Abstracting spreadsheet data flow  through hypergraph redrawing  </vt:lpstr>
      <vt:lpstr>What do you see? </vt:lpstr>
      <vt:lpstr>How about a prison?</vt:lpstr>
      <vt:lpstr>Many friendly numbers and mathematical things are imprisoned :*(</vt:lpstr>
      <vt:lpstr>We know there are other things hiding inside this prison </vt:lpstr>
      <vt:lpstr>So how do we know what this prison does? </vt:lpstr>
      <vt:lpstr>Maybe we have a diagram or mental model?</vt:lpstr>
      <vt:lpstr>Scientific Model Making</vt:lpstr>
      <vt:lpstr>Verification / Validation</vt:lpstr>
      <vt:lpstr>Spreadsheets</vt:lpstr>
      <vt:lpstr>Spreadsheets</vt:lpstr>
      <vt:lpstr>Agenda…</vt:lpstr>
      <vt:lpstr>What are these things?</vt:lpstr>
      <vt:lpstr>What are these things?</vt:lpstr>
      <vt:lpstr> a data container or data manipulator  linked by user-intent to model their world  and positioned to reflect its structure </vt:lpstr>
      <vt:lpstr>Let’s organise a jail break</vt:lpstr>
      <vt:lpstr>Let’s organise a jail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Cells on a Petri dish </vt:lpstr>
      <vt:lpstr>Or we can line them up  &gt;MSGFA2 algo </vt:lpstr>
      <vt:lpstr>PowerPoint Presentation</vt:lpstr>
      <vt:lpstr>But all we are doing is playing with the prison cells – what is inside? </vt:lpstr>
      <vt:lpstr>A more complex example</vt:lpstr>
      <vt:lpstr>So what does a whole spreadsheet look like?</vt:lpstr>
      <vt:lpstr>It’s a hypergraph</vt:lpstr>
      <vt:lpstr>There are patterns here</vt:lpstr>
      <vt:lpstr>There are patterns here</vt:lpstr>
      <vt:lpstr>There are patterns here</vt:lpstr>
      <vt:lpstr>Pattern matching AKA Graph Isomorphisms </vt:lpstr>
      <vt:lpstr>Pattern matching AKA Graph Isomorphisms </vt:lpstr>
      <vt:lpstr>Step by step </vt:lpstr>
      <vt:lpstr>Simplify the  hyper graph</vt:lpstr>
      <vt:lpstr>Results on Enron Sample (2124)</vt:lpstr>
      <vt:lpstr>Results on Enron Sample (2124)</vt:lpstr>
      <vt:lpstr>Results on Enron Sample (2124)</vt:lpstr>
      <vt:lpstr>In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Abstracting spreadsheet data flow  through hypergraph redrawing</dc:title>
  <dc:creator>David Birch</dc:creator>
  <cp:lastModifiedBy>David Birch</cp:lastModifiedBy>
  <cp:revision>22</cp:revision>
  <dcterms:created xsi:type="dcterms:W3CDTF">2019-07-09T18:58:52Z</dcterms:created>
  <dcterms:modified xsi:type="dcterms:W3CDTF">2020-12-29T16:28:16Z</dcterms:modified>
</cp:coreProperties>
</file>